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67" r:id="rId3"/>
    <p:sldId id="293" r:id="rId4"/>
    <p:sldId id="268" r:id="rId5"/>
    <p:sldId id="277" r:id="rId6"/>
    <p:sldId id="278" r:id="rId7"/>
    <p:sldId id="269" r:id="rId8"/>
    <p:sldId id="299" r:id="rId9"/>
    <p:sldId id="270" r:id="rId10"/>
    <p:sldId id="271" r:id="rId11"/>
    <p:sldId id="272" r:id="rId12"/>
    <p:sldId id="298" r:id="rId13"/>
    <p:sldId id="305" r:id="rId14"/>
    <p:sldId id="290" r:id="rId15"/>
    <p:sldId id="274" r:id="rId16"/>
    <p:sldId id="275" r:id="rId17"/>
    <p:sldId id="306" r:id="rId18"/>
    <p:sldId id="292" r:id="rId19"/>
    <p:sldId id="302" r:id="rId20"/>
    <p:sldId id="300" r:id="rId21"/>
    <p:sldId id="280" r:id="rId22"/>
    <p:sldId id="294" r:id="rId23"/>
    <p:sldId id="303" r:id="rId24"/>
    <p:sldId id="301" r:id="rId25"/>
    <p:sldId id="282" r:id="rId26"/>
    <p:sldId id="304" r:id="rId27"/>
    <p:sldId id="283" r:id="rId28"/>
    <p:sldId id="284" r:id="rId29"/>
    <p:sldId id="295" r:id="rId30"/>
    <p:sldId id="296" r:id="rId31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9FBA"/>
    <a:srgbClr val="3166CF"/>
    <a:srgbClr val="99CCFF"/>
    <a:srgbClr val="2D5EC1"/>
    <a:srgbClr val="FFD624"/>
    <a:srgbClr val="3E6FD2"/>
    <a:srgbClr val="BDDE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7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2780-F174-49F7-83BF-04FABA89778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139952" y="1700808"/>
            <a:ext cx="453650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615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gate.ec.europa.eu/fpfis/wikis/display/WEBRAT/Dates,+numbers+and+symbo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ur-lex.europa.eu/homepage.html?local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pages/viewpage.action?pageId=32896585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fpfis/wikis/pages/viewpage.action?pageId=32896582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transparency/regdoc/" TargetMode="External"/><Relationship Id="rId2" Type="http://schemas.openxmlformats.org/officeDocument/2006/relationships/hyperlink" Target="https://eur-lex.europa.eu/homepag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gate.ec.europa.eu/fpfis/wikis/display/WEBRAT/Exercise:+using+the+file+content+typ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multisite/info-training/eca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multisite/info-train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365104"/>
            <a:ext cx="6400800" cy="17526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buClr>
                <a:schemeClr val="bg1"/>
              </a:buClr>
            </a:pPr>
            <a:r>
              <a:rPr lang="en-GB" sz="2400" b="1" dirty="0">
                <a:solidFill>
                  <a:schemeClr val="bg1"/>
                </a:solidFill>
              </a:rPr>
              <a:t>A guide for new users to the </a:t>
            </a:r>
          </a:p>
          <a:p>
            <a:pPr algn="l" fontAlgn="base">
              <a:spcAft>
                <a:spcPct val="0"/>
              </a:spcAft>
              <a:buClr>
                <a:schemeClr val="bg1"/>
              </a:buClr>
            </a:pPr>
            <a:r>
              <a:rPr lang="en-GB" sz="2400" b="1" dirty="0">
                <a:solidFill>
                  <a:schemeClr val="bg1"/>
                </a:solidFill>
              </a:rPr>
              <a:t>content management system (CMS) </a:t>
            </a:r>
          </a:p>
          <a:p>
            <a:pPr algn="l" fontAlgn="base">
              <a:spcAft>
                <a:spcPct val="0"/>
              </a:spcAft>
              <a:buClr>
                <a:schemeClr val="bg1"/>
              </a:buClr>
            </a:pPr>
            <a:r>
              <a:rPr lang="en-GB" sz="2400" b="1" dirty="0">
                <a:solidFill>
                  <a:schemeClr val="bg1"/>
                </a:solidFill>
              </a:rPr>
              <a:t>for ec.europa.eu/info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4365104"/>
            <a:ext cx="676875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7704" y="1700808"/>
            <a:ext cx="676875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dirty="0">
                <a:solidFill>
                  <a:srgbClr val="FFD624"/>
                </a:solidFill>
              </a:rPr>
              <a:t>f</a:t>
            </a:r>
            <a:r>
              <a:rPr lang="en-GB" sz="4800" b="1" dirty="0" smtClean="0">
                <a:solidFill>
                  <a:srgbClr val="FFD624"/>
                </a:solidFill>
              </a:rPr>
              <a:t>ile content type</a:t>
            </a:r>
            <a:endParaRPr lang="en-GB" sz="4800" b="1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r>
              <a:rPr lang="fr-BE" sz="2400" dirty="0" err="1" smtClean="0"/>
              <a:t>Give</a:t>
            </a:r>
            <a:r>
              <a:rPr lang="fr-BE" sz="2400" dirty="0" smtClean="0"/>
              <a:t> the file </a:t>
            </a:r>
            <a:r>
              <a:rPr lang="fr-BE" sz="2400" dirty="0" err="1" smtClean="0"/>
              <a:t>node</a:t>
            </a:r>
            <a:r>
              <a:rPr lang="fr-BE" sz="2400" dirty="0" smtClean="0"/>
              <a:t> a </a:t>
            </a:r>
            <a:r>
              <a:rPr lang="fr-BE" sz="2400" dirty="0" err="1" smtClean="0"/>
              <a:t>title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289"/>
            <a:ext cx="8229600" cy="40587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sz="1800" i="0" dirty="0" smtClean="0"/>
              <a:t>You are </a:t>
            </a:r>
            <a:r>
              <a:rPr lang="fr-BE" sz="1800" i="0" dirty="0" err="1" smtClean="0"/>
              <a:t>going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upload</a:t>
            </a:r>
            <a:r>
              <a:rPr lang="fr-BE" sz="1800" i="0" dirty="0"/>
              <a:t> the </a:t>
            </a:r>
            <a:r>
              <a:rPr lang="fr-BE" sz="1800" i="0" dirty="0" err="1"/>
              <a:t>European</a:t>
            </a:r>
            <a:r>
              <a:rPr lang="fr-BE" sz="1800" i="0" dirty="0"/>
              <a:t> </a:t>
            </a:r>
            <a:r>
              <a:rPr lang="fr-BE" sz="1800" i="0" dirty="0" err="1" smtClean="0"/>
              <a:t>livestock</a:t>
            </a:r>
            <a:r>
              <a:rPr lang="fr-BE" sz="1800" i="0" dirty="0" smtClean="0"/>
              <a:t> </a:t>
            </a:r>
            <a:r>
              <a:rPr lang="fr-BE" sz="1800" i="0" dirty="0" err="1"/>
              <a:t>inspectorate</a:t>
            </a:r>
            <a:r>
              <a:rPr lang="fr-BE" sz="1800" i="0" dirty="0"/>
              <a:t> </a:t>
            </a:r>
            <a:r>
              <a:rPr lang="fr-BE" sz="1800" i="0" dirty="0" err="1" smtClean="0"/>
              <a:t>annual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activity</a:t>
            </a:r>
            <a:r>
              <a:rPr lang="fr-BE" sz="1800" i="0" dirty="0" smtClean="0"/>
              <a:t> report for 2019.</a:t>
            </a:r>
          </a:p>
          <a:p>
            <a:pPr>
              <a:spcAft>
                <a:spcPts val="600"/>
              </a:spcAft>
            </a:pPr>
            <a:r>
              <a:rPr lang="fr-BE" sz="1800" i="0" dirty="0" smtClean="0"/>
              <a:t>In the </a:t>
            </a:r>
            <a:r>
              <a:rPr lang="fr-BE" sz="1800" i="0" dirty="0" err="1" smtClean="0"/>
              <a:t>Title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, enter a </a:t>
            </a:r>
            <a:r>
              <a:rPr lang="fr-BE" sz="1800" i="0" dirty="0" err="1" smtClean="0"/>
              <a:t>clear</a:t>
            </a:r>
            <a:r>
              <a:rPr lang="fr-BE" sz="1800" i="0" dirty="0" smtClean="0"/>
              <a:t>, descriptive </a:t>
            </a:r>
            <a:r>
              <a:rPr lang="fr-BE" sz="1800" i="0" dirty="0" err="1" smtClean="0"/>
              <a:t>title</a:t>
            </a:r>
            <a:r>
              <a:rPr lang="fr-BE" sz="1800" i="0" dirty="0" smtClean="0"/>
              <a:t>.</a:t>
            </a:r>
          </a:p>
          <a:p>
            <a:pPr marL="0" indent="0">
              <a:buNone/>
            </a:pPr>
            <a:endParaRPr lang="en-GB" sz="1800" i="0" dirty="0"/>
          </a:p>
          <a:p>
            <a:pPr marL="0" indent="0">
              <a:buNone/>
            </a:pPr>
            <a:r>
              <a:rPr lang="en-GB" sz="1800" i="0" dirty="0" smtClean="0"/>
              <a:t>See the examples on the next slide for inspiration</a:t>
            </a:r>
            <a:endParaRPr lang="en-GB" sz="1800" i="0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7032"/>
            <a:ext cx="788670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2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BE" sz="1700" i="0" dirty="0" err="1" smtClean="0"/>
              <a:t>Always</a:t>
            </a:r>
            <a:r>
              <a:rPr lang="fr-BE" sz="1700" i="0" dirty="0" smtClean="0"/>
              <a:t> use the </a:t>
            </a:r>
            <a:r>
              <a:rPr lang="fr-BE" sz="1700" i="0" dirty="0" err="1"/>
              <a:t>following</a:t>
            </a:r>
            <a:r>
              <a:rPr lang="fr-BE" sz="1700" i="0" dirty="0"/>
              <a:t> </a:t>
            </a:r>
            <a:r>
              <a:rPr lang="fr-BE" sz="1700" i="0" dirty="0" smtClean="0"/>
              <a:t>format for file </a:t>
            </a:r>
            <a:r>
              <a:rPr lang="fr-BE" sz="1700" i="0" dirty="0" err="1" smtClean="0"/>
              <a:t>node</a:t>
            </a:r>
            <a:r>
              <a:rPr lang="fr-BE" sz="1700" i="0" dirty="0" smtClean="0"/>
              <a:t> </a:t>
            </a:r>
            <a:r>
              <a:rPr lang="fr-BE" sz="1700" i="0" dirty="0" err="1" smtClean="0"/>
              <a:t>titles</a:t>
            </a:r>
            <a:r>
              <a:rPr lang="fr-BE" sz="1700" i="0" dirty="0" smtClean="0"/>
              <a:t>:</a:t>
            </a:r>
            <a:endParaRPr lang="en-GB" sz="1700" i="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700" i="0" dirty="0" smtClean="0">
                <a:solidFill>
                  <a:schemeClr val="accent1">
                    <a:lumMod val="75000"/>
                  </a:schemeClr>
                </a:solidFill>
              </a:rPr>
              <a:t>[Type </a:t>
            </a:r>
            <a:r>
              <a:rPr lang="en-GB" sz="1700" i="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1700" i="0" dirty="0" smtClean="0">
                <a:solidFill>
                  <a:schemeClr val="accent1">
                    <a:lumMod val="75000"/>
                  </a:schemeClr>
                </a:solidFill>
              </a:rPr>
              <a:t>document] </a:t>
            </a:r>
            <a:r>
              <a:rPr lang="en-GB" sz="1700" i="0" dirty="0" smtClean="0"/>
              <a:t>: </a:t>
            </a:r>
            <a:r>
              <a:rPr lang="en-GB" sz="1700" i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[Short </a:t>
            </a:r>
            <a:r>
              <a:rPr lang="en-GB" sz="1700" i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name of the </a:t>
            </a:r>
            <a:r>
              <a:rPr lang="en-GB" sz="1700" i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file]</a:t>
            </a:r>
            <a:r>
              <a:rPr lang="en-GB" sz="1700" i="0" dirty="0" smtClean="0"/>
              <a:t> – </a:t>
            </a:r>
            <a:r>
              <a:rPr lang="en-GB" sz="1700" i="0" dirty="0" smtClean="0">
                <a:solidFill>
                  <a:schemeClr val="accent1">
                    <a:lumMod val="75000"/>
                  </a:schemeClr>
                </a:solidFill>
              </a:rPr>
              <a:t>[author </a:t>
            </a:r>
            <a:r>
              <a:rPr lang="en-GB" sz="1700" i="0" dirty="0">
                <a:solidFill>
                  <a:schemeClr val="accent1">
                    <a:lumMod val="75000"/>
                  </a:schemeClr>
                </a:solidFill>
              </a:rPr>
              <a:t>(if applicable</a:t>
            </a:r>
            <a:r>
              <a:rPr lang="en-GB" sz="1700" i="0" dirty="0" smtClean="0">
                <a:solidFill>
                  <a:schemeClr val="accent1">
                    <a:lumMod val="75000"/>
                  </a:schemeClr>
                </a:solidFill>
              </a:rPr>
              <a:t>)]</a:t>
            </a:r>
            <a:r>
              <a:rPr lang="en-GB" sz="1700" i="0" dirty="0" smtClean="0"/>
              <a:t> – </a:t>
            </a:r>
            <a:r>
              <a:rPr lang="en-GB" sz="1700" i="0" dirty="0" smtClean="0">
                <a:solidFill>
                  <a:srgbClr val="009FBA"/>
                </a:solidFill>
              </a:rPr>
              <a:t>[official </a:t>
            </a:r>
            <a:r>
              <a:rPr lang="en-GB" sz="1700" i="0" dirty="0">
                <a:solidFill>
                  <a:srgbClr val="009FBA"/>
                </a:solidFill>
              </a:rPr>
              <a:t>identifier (if applicable</a:t>
            </a:r>
            <a:r>
              <a:rPr lang="en-GB" sz="1700" i="0" dirty="0" smtClean="0">
                <a:solidFill>
                  <a:srgbClr val="009FBA"/>
                </a:solidFill>
              </a:rPr>
              <a:t>)]</a:t>
            </a:r>
            <a:r>
              <a:rPr lang="en-GB" sz="1700" i="0" dirty="0" smtClean="0"/>
              <a:t> – </a:t>
            </a:r>
            <a:r>
              <a:rPr lang="en-GB" sz="1700" i="0" dirty="0" smtClean="0">
                <a:solidFill>
                  <a:srgbClr val="3166CF"/>
                </a:solidFill>
              </a:rPr>
              <a:t>[date (if relevant)]</a:t>
            </a:r>
            <a:endParaRPr lang="en-GB" sz="1700" i="0" dirty="0">
              <a:solidFill>
                <a:srgbClr val="3166CF"/>
              </a:solidFill>
            </a:endParaRPr>
          </a:p>
          <a:p>
            <a:pPr marL="0" indent="0">
              <a:buNone/>
            </a:pPr>
            <a:endParaRPr lang="en-GB" sz="1700" i="0" dirty="0" smtClean="0">
              <a:cs typeface="Arial" panose="020B0604020202020204" pitchFamily="34" charset="0"/>
            </a:endParaRPr>
          </a:p>
          <a:p>
            <a:r>
              <a:rPr lang="en-GB" sz="1700" i="0" dirty="0" smtClean="0">
                <a:cs typeface="Arial" panose="020B0604020202020204" pitchFamily="34" charset="0"/>
              </a:rPr>
              <a:t>Presentation</a:t>
            </a:r>
            <a:r>
              <a:rPr lang="en-GB" sz="1700" i="0" dirty="0">
                <a:cs typeface="Arial" panose="020B0604020202020204" pitchFamily="34" charset="0"/>
              </a:rPr>
              <a:t>: Adding value through internal audit - Leva-</a:t>
            </a:r>
            <a:r>
              <a:rPr lang="en-GB" sz="1700" i="0" dirty="0" err="1">
                <a:cs typeface="Arial" panose="020B0604020202020204" pitchFamily="34" charset="0"/>
              </a:rPr>
              <a:t>Rottiers</a:t>
            </a:r>
            <a:endParaRPr lang="en-GB" sz="1700" i="0" dirty="0">
              <a:cs typeface="Arial" panose="020B0604020202020204" pitchFamily="34" charset="0"/>
            </a:endParaRPr>
          </a:p>
          <a:p>
            <a:r>
              <a:rPr lang="en-GB" sz="1700" i="0" dirty="0" smtClean="0">
                <a:cs typeface="Arial" panose="020B0604020202020204" pitchFamily="34" charset="0"/>
              </a:rPr>
              <a:t>Study</a:t>
            </a:r>
            <a:r>
              <a:rPr lang="en-GB" sz="1700" i="0" dirty="0">
                <a:cs typeface="Arial" panose="020B0604020202020204" pitchFamily="34" charset="0"/>
              </a:rPr>
              <a:t>: Crowdfunding: Mapping EU markets and events - DOI: 10.2874/37466</a:t>
            </a:r>
          </a:p>
          <a:p>
            <a:r>
              <a:rPr lang="en-GB" sz="1700" i="0" dirty="0">
                <a:cs typeface="Arial" panose="020B0604020202020204" pitchFamily="34" charset="0"/>
              </a:rPr>
              <a:t>Citizens' summary: Structural reform of the banking sector</a:t>
            </a:r>
          </a:p>
          <a:p>
            <a:r>
              <a:rPr lang="en-GB" sz="1700" i="0" dirty="0">
                <a:cs typeface="Arial" panose="020B0604020202020204" pitchFamily="34" charset="0"/>
              </a:rPr>
              <a:t>Report: Reforming the structure of the EU banking sector - </a:t>
            </a:r>
            <a:r>
              <a:rPr lang="en-GB" sz="1700" i="0" dirty="0" err="1">
                <a:cs typeface="Arial" panose="020B0604020202020204" pitchFamily="34" charset="0"/>
              </a:rPr>
              <a:t>Liikanen</a:t>
            </a:r>
            <a:endParaRPr lang="en-GB" sz="1700" i="0" dirty="0">
              <a:cs typeface="Arial" panose="020B0604020202020204" pitchFamily="34" charset="0"/>
            </a:endParaRPr>
          </a:p>
          <a:p>
            <a:r>
              <a:rPr lang="en-GB" sz="1700" i="0" dirty="0" smtClean="0">
                <a:cs typeface="Arial" panose="020B0604020202020204" pitchFamily="34" charset="0"/>
              </a:rPr>
              <a:t>CV </a:t>
            </a:r>
            <a:r>
              <a:rPr lang="en-GB" sz="1700" i="0" dirty="0">
                <a:cs typeface="Arial" panose="020B0604020202020204" pitchFamily="34" charset="0"/>
              </a:rPr>
              <a:t>- </a:t>
            </a:r>
            <a:r>
              <a:rPr lang="en-GB" sz="1700" i="0" dirty="0" err="1">
                <a:cs typeface="Arial" panose="020B0604020202020204" pitchFamily="34" charset="0"/>
              </a:rPr>
              <a:t>Günther</a:t>
            </a:r>
            <a:r>
              <a:rPr lang="en-GB" sz="1700" i="0" dirty="0">
                <a:cs typeface="Arial" panose="020B0604020202020204" pitchFamily="34" charset="0"/>
              </a:rPr>
              <a:t> </a:t>
            </a:r>
            <a:r>
              <a:rPr lang="en-GB" sz="1700" i="0" dirty="0" smtClean="0">
                <a:cs typeface="Arial" panose="020B0604020202020204" pitchFamily="34" charset="0"/>
              </a:rPr>
              <a:t>Oettinger</a:t>
            </a:r>
          </a:p>
          <a:p>
            <a:r>
              <a:rPr lang="en-GB" sz="1700" i="0" dirty="0">
                <a:cs typeface="Arial" panose="020B0604020202020204" pitchFamily="34" charset="0"/>
              </a:rPr>
              <a:t>Meeting minutes: REFIT Platform - 29 January 2016</a:t>
            </a:r>
          </a:p>
          <a:p>
            <a:pPr marL="0" indent="0">
              <a:buNone/>
            </a:pPr>
            <a:endParaRPr lang="fr-BE" sz="1700" i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700" b="1" i="0" dirty="0" err="1" smtClean="0">
                <a:cs typeface="Arial" panose="020B0604020202020204" pitchFamily="34" charset="0"/>
              </a:rPr>
              <a:t>What</a:t>
            </a:r>
            <a:r>
              <a:rPr lang="fr-BE" sz="1700" b="1" i="0" dirty="0" smtClean="0">
                <a:cs typeface="Arial" panose="020B0604020202020204" pitchFamily="34" charset="0"/>
              </a:rPr>
              <a:t> to do </a:t>
            </a:r>
            <a:r>
              <a:rPr lang="fr-BE" sz="1700" b="1" i="0" dirty="0" err="1" smtClean="0">
                <a:cs typeface="Arial" panose="020B0604020202020204" pitchFamily="34" charset="0"/>
              </a:rPr>
              <a:t>with</a:t>
            </a:r>
            <a:r>
              <a:rPr lang="fr-BE" sz="1700" b="1" i="0" dirty="0" smtClean="0">
                <a:cs typeface="Arial" panose="020B0604020202020204" pitchFamily="34" charset="0"/>
              </a:rPr>
              <a:t> dates </a:t>
            </a:r>
            <a:r>
              <a:rPr lang="fr-BE" sz="1700" i="0" dirty="0">
                <a:cs typeface="Arial" panose="020B0604020202020204" pitchFamily="34" charset="0"/>
              </a:rPr>
              <a:t>(</a:t>
            </a:r>
            <a:r>
              <a:rPr lang="fr-BE" sz="1700" i="0" dirty="0" smtClean="0">
                <a:cs typeface="Arial" panose="020B0604020202020204" pitchFamily="34" charset="0"/>
                <a:hlinkClick r:id="rId2"/>
              </a:rPr>
              <a:t>follow the style guide</a:t>
            </a:r>
            <a:r>
              <a:rPr lang="fr-BE" sz="1700" i="0" dirty="0" smtClean="0">
                <a:cs typeface="Arial" panose="020B0604020202020204" pitchFamily="34" charset="0"/>
              </a:rPr>
              <a:t> </a:t>
            </a:r>
            <a:r>
              <a:rPr lang="fr-BE" sz="1700" i="0" dirty="0" smtClean="0">
                <a:cs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lang="fr-BE" sz="1700" i="0" dirty="0" smtClean="0">
              <a:cs typeface="Arial" panose="020B0604020202020204" pitchFamily="34" charset="0"/>
            </a:endParaRPr>
          </a:p>
          <a:p>
            <a:r>
              <a:rPr lang="en-GB" sz="1700" i="0" dirty="0" smtClean="0">
                <a:cs typeface="Arial" panose="020B0604020202020204" pitchFamily="34" charset="0"/>
              </a:rPr>
              <a:t>Write out dates in full:</a:t>
            </a:r>
            <a:r>
              <a:rPr lang="en-GB" sz="1700" i="0" dirty="0">
                <a:cs typeface="Arial" panose="020B0604020202020204" pitchFamily="34" charset="0"/>
              </a:rPr>
              <a:t> </a:t>
            </a:r>
            <a:endParaRPr lang="en-GB" sz="1700" i="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 i="0" dirty="0">
                <a:cs typeface="Arial" panose="020B0604020202020204" pitchFamily="34" charset="0"/>
              </a:rPr>
              <a:t>	</a:t>
            </a:r>
            <a:r>
              <a:rPr lang="en-GB" sz="1700" i="0" dirty="0" smtClean="0">
                <a:cs typeface="Arial" panose="020B0604020202020204" pitchFamily="34" charset="0"/>
              </a:rPr>
              <a:t>	day </a:t>
            </a:r>
            <a:r>
              <a:rPr lang="en-GB" sz="1700" i="0" dirty="0">
                <a:cs typeface="Arial" panose="020B0604020202020204" pitchFamily="34" charset="0"/>
              </a:rPr>
              <a:t>in </a:t>
            </a:r>
            <a:r>
              <a:rPr lang="en-GB" sz="1700" i="0" dirty="0" smtClean="0">
                <a:cs typeface="Arial" panose="020B0604020202020204" pitchFamily="34" charset="0"/>
              </a:rPr>
              <a:t>figures, </a:t>
            </a:r>
            <a:r>
              <a:rPr lang="en-GB" sz="1700" i="0" dirty="0">
                <a:cs typeface="Arial" panose="020B0604020202020204" pitchFamily="34" charset="0"/>
              </a:rPr>
              <a:t>month spelled out, year in </a:t>
            </a:r>
            <a:r>
              <a:rPr lang="en-GB" sz="1700" i="0" dirty="0" smtClean="0">
                <a:cs typeface="Arial" panose="020B0604020202020204" pitchFamily="34" charset="0"/>
              </a:rPr>
              <a:t>4 digits</a:t>
            </a:r>
          </a:p>
          <a:p>
            <a:pPr marL="0" indent="0">
              <a:buNone/>
            </a:pPr>
            <a:r>
              <a:rPr lang="fr-BE" sz="1700" i="0" dirty="0" smtClean="0"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</a:pPr>
            <a:r>
              <a:rPr lang="fr-BE" sz="1700" i="0" dirty="0">
                <a:cs typeface="Arial" panose="020B0604020202020204" pitchFamily="34" charset="0"/>
              </a:rPr>
              <a:t> </a:t>
            </a:r>
            <a:r>
              <a:rPr lang="fr-BE" sz="1700" i="0" dirty="0" smtClean="0">
                <a:cs typeface="Arial" panose="020B0604020202020204" pitchFamily="34" charset="0"/>
              </a:rPr>
              <a:t>     </a:t>
            </a: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000" b="1" kern="1200" dirty="0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File node title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4" y="2610757"/>
            <a:ext cx="226368" cy="288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4136"/>
            <a:ext cx="226368" cy="28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2" y="3795294"/>
            <a:ext cx="226368" cy="288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2" y="4120847"/>
            <a:ext cx="226368" cy="288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0" y="2891883"/>
            <a:ext cx="226368" cy="288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2" y="4420372"/>
            <a:ext cx="226368" cy="2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Scenario 1: </a:t>
            </a:r>
            <a:r>
              <a:rPr lang="fr-BE" sz="2400" dirty="0" err="1" smtClean="0"/>
              <a:t>Upload</a:t>
            </a:r>
            <a:r>
              <a:rPr lang="fr-BE" sz="2400" dirty="0" smtClean="0"/>
              <a:t> a </a:t>
            </a:r>
            <a:r>
              <a:rPr lang="fr-BE" sz="2400" dirty="0" err="1" smtClean="0"/>
              <a:t>file</a:t>
            </a:r>
            <a:r>
              <a:rPr lang="fr-BE" sz="2400" dirty="0" smtClean="0"/>
              <a:t> to the site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626968" cy="194421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GB" sz="1800" i="0" dirty="0" smtClean="0"/>
              <a:t>Scroll </a:t>
            </a:r>
            <a:r>
              <a:rPr lang="en-GB" sz="1800" i="0" dirty="0"/>
              <a:t>part of the way down the page to where you see </a:t>
            </a:r>
            <a:r>
              <a:rPr lang="en-GB" sz="1800" dirty="0"/>
              <a:t>What do you want to </a:t>
            </a:r>
            <a:r>
              <a:rPr lang="en-GB" sz="1800" dirty="0" smtClean="0"/>
              <a:t>do</a:t>
            </a:r>
          </a:p>
          <a:p>
            <a:pPr>
              <a:buAutoNum type="arabicPeriod"/>
            </a:pPr>
            <a:r>
              <a:rPr lang="en-GB" sz="1800" i="0" dirty="0" smtClean="0"/>
              <a:t>Select the </a:t>
            </a:r>
            <a:r>
              <a:rPr lang="en-GB" sz="1800" dirty="0" smtClean="0"/>
              <a:t>Upload the </a:t>
            </a:r>
            <a:r>
              <a:rPr lang="en-GB" sz="1800" dirty="0"/>
              <a:t>file</a:t>
            </a:r>
            <a:r>
              <a:rPr lang="en-GB" sz="1800" i="0" dirty="0"/>
              <a:t> radio button</a:t>
            </a:r>
            <a:endParaRPr lang="en-GB" sz="1800" i="0" dirty="0" smtClean="0"/>
          </a:p>
          <a:p>
            <a:pPr>
              <a:buAutoNum type="arabicPeriod"/>
            </a:pPr>
            <a:r>
              <a:rPr lang="fr-BE" sz="1800" i="0" dirty="0" smtClean="0"/>
              <a:t>Click </a:t>
            </a:r>
            <a:r>
              <a:rPr lang="fr-BE" sz="1800" dirty="0" err="1" smtClean="0"/>
              <a:t>Browse</a:t>
            </a:r>
            <a:r>
              <a:rPr lang="fr-BE" sz="1800" i="0" dirty="0" smtClean="0"/>
              <a:t>. </a:t>
            </a:r>
          </a:p>
          <a:p>
            <a:pPr marL="0" indent="0">
              <a:buNone/>
            </a:pPr>
            <a:r>
              <a:rPr lang="fr-BE" sz="1800" i="0" dirty="0"/>
              <a:t> </a:t>
            </a:r>
            <a:r>
              <a:rPr lang="fr-BE" sz="1800" i="0" dirty="0" smtClean="0"/>
              <a:t>   </a:t>
            </a:r>
            <a:r>
              <a:rPr lang="fr-BE" sz="1800" i="0" dirty="0" err="1" smtClean="0"/>
              <a:t>Wait</a:t>
            </a:r>
            <a:r>
              <a:rPr lang="fr-BE" sz="1800" i="0" dirty="0" smtClean="0"/>
              <a:t> for the media browser to </a:t>
            </a:r>
            <a:r>
              <a:rPr lang="fr-BE" sz="1800" i="0" dirty="0" err="1" smtClean="0"/>
              <a:t>load</a:t>
            </a:r>
            <a:r>
              <a:rPr lang="fr-BE" sz="1800" i="0" dirty="0" smtClean="0"/>
              <a:t>. </a:t>
            </a:r>
          </a:p>
          <a:p>
            <a:pPr marL="0" indent="0">
              <a:buNone/>
            </a:pPr>
            <a:r>
              <a:rPr lang="fr-BE" sz="1800" i="0" dirty="0" smtClean="0"/>
              <a:t>4. In the media browser</a:t>
            </a:r>
          </a:p>
          <a:p>
            <a:pPr marL="0" indent="0">
              <a:buNone/>
            </a:pPr>
            <a:endParaRPr lang="fr-BE" sz="1800" i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3609712"/>
            <a:ext cx="605901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 err="1">
                <a:solidFill>
                  <a:srgbClr val="0F5494"/>
                </a:solidFill>
                <a:latin typeface="+mn-lt"/>
              </a:rPr>
              <a:t>c</a:t>
            </a:r>
            <a:r>
              <a:rPr lang="fr-BE" sz="1800" b="0" dirty="0" err="1" smtClean="0">
                <a:solidFill>
                  <a:srgbClr val="0F5494"/>
                </a:solidFill>
                <a:latin typeface="+mn-lt"/>
              </a:rPr>
              <a:t>hoose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800" b="0" i="1" dirty="0" err="1" smtClean="0">
                <a:solidFill>
                  <a:srgbClr val="0F5494"/>
                </a:solidFill>
                <a:latin typeface="+mn-lt"/>
              </a:rPr>
              <a:t>Browse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, </a:t>
            </a:r>
            <a:r>
              <a:rPr lang="fr-BE" sz="1800" b="0" dirty="0">
                <a:solidFill>
                  <a:srgbClr val="0F5494"/>
                </a:solidFill>
                <a:latin typeface="+mn-lt"/>
              </a:rPr>
              <a:t>to </a:t>
            </a:r>
            <a:r>
              <a:rPr lang="fr-BE" sz="1800" b="0" dirty="0" err="1">
                <a:solidFill>
                  <a:srgbClr val="0F5494"/>
                </a:solidFill>
                <a:latin typeface="+mn-lt"/>
              </a:rPr>
              <a:t>locate</a:t>
            </a:r>
            <a:r>
              <a:rPr lang="fr-BE" sz="1800" b="0" dirty="0">
                <a:solidFill>
                  <a:srgbClr val="0F5494"/>
                </a:solidFill>
                <a:latin typeface="+mn-lt"/>
              </a:rPr>
              <a:t> the file </a:t>
            </a:r>
            <a:r>
              <a:rPr lang="fr-BE" sz="1800" b="0" dirty="0" err="1">
                <a:solidFill>
                  <a:srgbClr val="0F5494"/>
                </a:solidFill>
                <a:latin typeface="+mn-lt"/>
              </a:rPr>
              <a:t>from</a:t>
            </a:r>
            <a:r>
              <a:rPr lang="fr-BE" sz="1800" b="0" dirty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800" b="0" dirty="0" err="1">
                <a:solidFill>
                  <a:srgbClr val="0F5494"/>
                </a:solidFill>
                <a:latin typeface="+mn-lt"/>
              </a:rPr>
              <a:t>your</a:t>
            </a:r>
            <a:r>
              <a:rPr lang="fr-BE" sz="1800" b="0" dirty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PC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select the file in the browser and click </a:t>
            </a:r>
            <a:r>
              <a:rPr lang="fr-BE" sz="1800" b="0" i="1" dirty="0" smtClean="0">
                <a:solidFill>
                  <a:srgbClr val="0F5494"/>
                </a:solidFill>
                <a:latin typeface="+mn-lt"/>
              </a:rPr>
              <a:t>Open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600" b="0" i="1" dirty="0" smtClean="0">
                <a:solidFill>
                  <a:srgbClr val="0F5494"/>
                </a:solidFill>
                <a:latin typeface="+mn-lt"/>
              </a:rPr>
              <a:t>Use the test file </a:t>
            </a:r>
            <a:r>
              <a:rPr lang="fr-BE" sz="1600" b="0" i="1" dirty="0" err="1" smtClean="0">
                <a:solidFill>
                  <a:srgbClr val="0F5494"/>
                </a:solidFill>
                <a:latin typeface="+mn-lt"/>
              </a:rPr>
              <a:t>you</a:t>
            </a:r>
            <a:r>
              <a:rPr lang="fr-BE" sz="1600" b="0" i="1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600" b="0" i="1" dirty="0" err="1" smtClean="0">
                <a:solidFill>
                  <a:srgbClr val="0F5494"/>
                </a:solidFill>
                <a:latin typeface="+mn-lt"/>
              </a:rPr>
              <a:t>downloaded</a:t>
            </a:r>
            <a:r>
              <a:rPr lang="fr-BE" sz="1600" b="0" i="1" dirty="0" smtClean="0">
                <a:solidFill>
                  <a:srgbClr val="0F5494"/>
                </a:solidFill>
                <a:latin typeface="+mn-lt"/>
              </a:rPr>
              <a:t> on slide 5.</a:t>
            </a:r>
            <a:endParaRPr lang="fr-BE" sz="1600" b="0" i="1" dirty="0">
              <a:solidFill>
                <a:srgbClr val="0F5494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click the </a:t>
            </a:r>
            <a:r>
              <a:rPr lang="fr-BE" sz="1800" b="0" i="1" dirty="0" err="1" smtClean="0">
                <a:solidFill>
                  <a:srgbClr val="0F5494"/>
                </a:solidFill>
                <a:latin typeface="+mn-lt"/>
              </a:rPr>
              <a:t>Upload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800" b="0" dirty="0" err="1" smtClean="0">
                <a:solidFill>
                  <a:srgbClr val="0F5494"/>
                </a:solidFill>
                <a:latin typeface="+mn-lt"/>
              </a:rPr>
              <a:t>button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 to the right of the </a:t>
            </a:r>
            <a:r>
              <a:rPr lang="fr-BE" sz="1800" b="0" dirty="0" err="1" smtClean="0">
                <a:solidFill>
                  <a:srgbClr val="0F5494"/>
                </a:solidFill>
                <a:latin typeface="+mn-lt"/>
              </a:rPr>
              <a:t>field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srgbClr val="0F5494"/>
                </a:solidFill>
                <a:latin typeface="+mn-lt"/>
              </a:rPr>
              <a:t>c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lick </a:t>
            </a:r>
            <a:r>
              <a:rPr lang="fr-BE" sz="1800" b="0" i="1" dirty="0" err="1" smtClean="0">
                <a:solidFill>
                  <a:srgbClr val="0F5494"/>
                </a:solidFill>
                <a:latin typeface="+mn-lt"/>
              </a:rPr>
              <a:t>Next</a:t>
            </a:r>
            <a:r>
              <a:rPr lang="fr-BE" sz="1800" b="0" i="1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at the </a:t>
            </a:r>
            <a:r>
              <a:rPr lang="fr-BE" sz="1800" b="0" dirty="0" err="1" smtClean="0">
                <a:solidFill>
                  <a:srgbClr val="0F5494"/>
                </a:solidFill>
                <a:latin typeface="+mn-lt"/>
              </a:rPr>
              <a:t>bottom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 of the media browser</a:t>
            </a:r>
            <a:endParaRPr lang="fr-BE" sz="1800" b="0" dirty="0">
              <a:solidFill>
                <a:srgbClr val="0F5494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select </a:t>
            </a:r>
            <a:r>
              <a:rPr lang="fr-BE" sz="1800" b="0" i="1" dirty="0" smtClean="0">
                <a:solidFill>
                  <a:srgbClr val="0F5494"/>
                </a:solidFill>
                <a:latin typeface="+mn-lt"/>
              </a:rPr>
              <a:t>Public </a:t>
            </a:r>
            <a:r>
              <a:rPr lang="fr-BE" sz="1800" b="0" i="1" dirty="0">
                <a:solidFill>
                  <a:srgbClr val="0F5494"/>
                </a:solidFill>
                <a:latin typeface="+mn-lt"/>
              </a:rPr>
              <a:t>local files </a:t>
            </a:r>
            <a:r>
              <a:rPr lang="fr-BE" sz="1800" b="0" i="1" dirty="0" err="1">
                <a:solidFill>
                  <a:srgbClr val="0F5494"/>
                </a:solidFill>
                <a:latin typeface="+mn-lt"/>
              </a:rPr>
              <a:t>served</a:t>
            </a:r>
            <a:r>
              <a:rPr lang="fr-BE" sz="1800" b="0" i="1" dirty="0">
                <a:solidFill>
                  <a:srgbClr val="0F5494"/>
                </a:solidFill>
                <a:latin typeface="+mn-lt"/>
              </a:rPr>
              <a:t> by the </a:t>
            </a:r>
            <a:r>
              <a:rPr lang="fr-BE" sz="1800" b="0" i="1" dirty="0" err="1" smtClean="0">
                <a:solidFill>
                  <a:srgbClr val="0F5494"/>
                </a:solidFill>
                <a:latin typeface="+mn-lt"/>
              </a:rPr>
              <a:t>webserver</a:t>
            </a:r>
            <a:endParaRPr lang="fr-BE" sz="1800" b="0" i="1" dirty="0">
              <a:solidFill>
                <a:srgbClr val="0F5494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click </a:t>
            </a:r>
            <a:r>
              <a:rPr lang="fr-BE" sz="1800" b="0" i="1" dirty="0" err="1" smtClean="0">
                <a:solidFill>
                  <a:srgbClr val="0F5494"/>
                </a:solidFill>
                <a:latin typeface="+mn-lt"/>
              </a:rPr>
              <a:t>Next</a:t>
            </a:r>
            <a:endParaRPr lang="fr-BE" sz="1800" b="0" i="1" dirty="0" smtClean="0">
              <a:solidFill>
                <a:srgbClr val="0F5494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srgbClr val="0F5494"/>
                </a:solidFill>
                <a:latin typeface="+mn-lt"/>
              </a:rPr>
              <a:t>c</a:t>
            </a:r>
            <a:r>
              <a:rPr lang="fr-BE" sz="1800" b="0" dirty="0" smtClean="0">
                <a:solidFill>
                  <a:srgbClr val="0F5494"/>
                </a:solidFill>
                <a:latin typeface="+mn-lt"/>
              </a:rPr>
              <a:t>lick </a:t>
            </a:r>
            <a:r>
              <a:rPr lang="fr-BE" sz="1800" b="0" i="1" dirty="0" smtClean="0">
                <a:solidFill>
                  <a:srgbClr val="0F5494"/>
                </a:solidFill>
                <a:latin typeface="+mn-lt"/>
              </a:rPr>
              <a:t>Save</a:t>
            </a:r>
            <a:endParaRPr lang="fr-BE" sz="1800" b="0" i="1" dirty="0">
              <a:solidFill>
                <a:srgbClr val="0F5494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56679" y="1196752"/>
            <a:ext cx="2679566" cy="2880320"/>
            <a:chOff x="6118408" y="1196752"/>
            <a:chExt cx="2817837" cy="3028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31677"/>
            <a:stretch/>
          </p:blipFill>
          <p:spPr>
            <a:xfrm>
              <a:off x="6118408" y="1196752"/>
              <a:ext cx="2817837" cy="3028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6118408" y="1749631"/>
              <a:ext cx="1847282" cy="445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8408" y="3271597"/>
              <a:ext cx="1847282" cy="445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186748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Groups audience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800" i="0" dirty="0" smtClean="0"/>
              <a:t>On the </a:t>
            </a:r>
            <a:r>
              <a:rPr lang="fr-BE" sz="1800" i="0" dirty="0" err="1" smtClean="0"/>
              <a:t>editorial</a:t>
            </a:r>
            <a:r>
              <a:rPr lang="fr-BE" sz="1800" i="0" dirty="0" smtClean="0"/>
              <a:t> settings tab, </a:t>
            </a:r>
            <a:r>
              <a:rPr lang="fr-BE" sz="1800" i="0" dirty="0" err="1" smtClean="0"/>
              <a:t>find</a:t>
            </a:r>
            <a:r>
              <a:rPr lang="fr-BE" sz="1800" i="0" dirty="0" smtClean="0"/>
              <a:t> the </a:t>
            </a:r>
            <a:r>
              <a:rPr lang="fr-BE" sz="1800" dirty="0" smtClean="0"/>
              <a:t>Groups audience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 group.</a:t>
            </a:r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r>
              <a:rPr lang="fr-BE" sz="1800" i="0" dirty="0" smtClean="0"/>
              <a:t>The </a:t>
            </a:r>
            <a:r>
              <a:rPr lang="fr-BE" sz="1800" dirty="0" smtClean="0"/>
              <a:t>groups audience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 corresponds </a:t>
            </a:r>
            <a:r>
              <a:rPr lang="fr-BE" sz="1800" i="0" dirty="0" err="1" smtClean="0"/>
              <a:t>with</a:t>
            </a:r>
            <a:r>
              <a:rPr lang="fr-BE" sz="1800" i="0" dirty="0" smtClean="0"/>
              <a:t> the content class </a:t>
            </a:r>
            <a:r>
              <a:rPr lang="fr-BE" sz="1800" i="0" dirty="0" err="1" smtClean="0"/>
              <a:t>your</a:t>
            </a:r>
            <a:r>
              <a:rPr lang="fr-BE" sz="1800" i="0" dirty="0" smtClean="0"/>
              <a:t> content </a:t>
            </a:r>
            <a:r>
              <a:rPr lang="fr-BE" sz="1800" i="0" dirty="0" err="1" smtClean="0"/>
              <a:t>is</a:t>
            </a:r>
            <a:r>
              <a:rPr lang="fr-BE" sz="1800" i="0" dirty="0" smtClean="0"/>
              <a:t> in:</a:t>
            </a:r>
          </a:p>
          <a:p>
            <a:r>
              <a:rPr lang="fr-BE" sz="1800" i="0" dirty="0" smtClean="0"/>
              <a:t>Business, </a:t>
            </a:r>
            <a:r>
              <a:rPr lang="fr-BE" sz="1800" i="0" dirty="0" err="1" smtClean="0"/>
              <a:t>Economy</a:t>
            </a:r>
            <a:r>
              <a:rPr lang="fr-BE" sz="1800" i="0" dirty="0" smtClean="0"/>
              <a:t>, Euro</a:t>
            </a:r>
          </a:p>
          <a:p>
            <a:r>
              <a:rPr lang="fr-BE" sz="1800" i="0" dirty="0" smtClean="0"/>
              <a:t>Food, </a:t>
            </a:r>
            <a:r>
              <a:rPr lang="fr-BE" sz="1800" i="0" dirty="0" err="1" smtClean="0"/>
              <a:t>Farming</a:t>
            </a:r>
            <a:r>
              <a:rPr lang="fr-BE" sz="1800" i="0" dirty="0" smtClean="0"/>
              <a:t>, </a:t>
            </a:r>
            <a:r>
              <a:rPr lang="fr-BE" sz="1800" i="0" dirty="0" err="1"/>
              <a:t>F</a:t>
            </a:r>
            <a:r>
              <a:rPr lang="fr-BE" sz="1800" i="0" dirty="0" err="1" smtClean="0"/>
              <a:t>isheries</a:t>
            </a:r>
            <a:endParaRPr lang="fr-BE" sz="1800" i="0" dirty="0" smtClean="0"/>
          </a:p>
          <a:p>
            <a:r>
              <a:rPr lang="fr-BE" sz="1800" i="0" dirty="0" smtClean="0"/>
              <a:t>etc.</a:t>
            </a:r>
          </a:p>
          <a:p>
            <a:endParaRPr lang="fr-BE" sz="180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645024"/>
            <a:ext cx="8147248" cy="283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sz="1800" b="0" i="0" kern="0" dirty="0" smtClean="0"/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/>
              <a:t>The </a:t>
            </a:r>
            <a:r>
              <a:rPr lang="fr-BE" sz="1800" b="0" i="0" kern="0" dirty="0" err="1" smtClean="0"/>
              <a:t>effect</a:t>
            </a:r>
            <a:r>
              <a:rPr lang="fr-BE" sz="1800" b="0" i="0" kern="0" dirty="0" smtClean="0"/>
              <a:t> of </a:t>
            </a:r>
            <a:r>
              <a:rPr lang="fr-BE" sz="1800" b="0" i="0" kern="0" dirty="0" err="1" smtClean="0"/>
              <a:t>this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field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is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restrict</a:t>
            </a:r>
            <a:r>
              <a:rPr lang="fr-BE" sz="1800" b="0" i="0" kern="0" dirty="0" smtClean="0"/>
              <a:t> the CMS </a:t>
            </a:r>
            <a:r>
              <a:rPr lang="fr-BE" sz="1800" b="0" i="0" kern="0" dirty="0" err="1" smtClean="0"/>
              <a:t>users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who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can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edit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it</a:t>
            </a:r>
            <a:r>
              <a:rPr lang="fr-BE" sz="1800" b="0" i="0" kern="0" dirty="0" smtClean="0"/>
              <a:t>. </a:t>
            </a:r>
            <a:r>
              <a:rPr lang="fr-BE" sz="1800" b="0" i="0" kern="0" dirty="0" err="1" smtClean="0"/>
              <a:t>Only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those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who</a:t>
            </a:r>
            <a:r>
              <a:rPr lang="fr-BE" sz="1800" b="0" i="0" kern="0" dirty="0" smtClean="0"/>
              <a:t> have </a:t>
            </a:r>
            <a:r>
              <a:rPr lang="fr-BE" sz="1800" b="0" i="0" kern="0" dirty="0" err="1" smtClean="0"/>
              <a:t>access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edit</a:t>
            </a:r>
            <a:r>
              <a:rPr lang="fr-BE" sz="1800" b="0" i="0" kern="0" dirty="0" smtClean="0"/>
              <a:t> in the </a:t>
            </a:r>
            <a:r>
              <a:rPr lang="fr-BE" sz="1800" b="0" i="0" kern="0" dirty="0" err="1" smtClean="0"/>
              <a:t>assigned</a:t>
            </a:r>
            <a:r>
              <a:rPr lang="fr-BE" sz="1800" b="0" i="0" kern="0" dirty="0" smtClean="0"/>
              <a:t> group (</a:t>
            </a:r>
            <a:r>
              <a:rPr lang="fr-BE" sz="1800" b="0" i="0" kern="0" dirty="0" err="1" smtClean="0"/>
              <a:t>also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called</a:t>
            </a:r>
            <a:r>
              <a:rPr lang="fr-BE" sz="1800" b="0" i="0" kern="0" dirty="0" smtClean="0"/>
              <a:t> </a:t>
            </a:r>
            <a:r>
              <a:rPr lang="fr-BE" sz="1800" b="0" kern="0" dirty="0" err="1" smtClean="0"/>
              <a:t>editorial</a:t>
            </a:r>
            <a:r>
              <a:rPr lang="fr-BE" sz="1800" b="0" kern="0" dirty="0" smtClean="0"/>
              <a:t> team</a:t>
            </a:r>
            <a:r>
              <a:rPr lang="fr-BE" sz="1800" b="0" i="0" kern="0" dirty="0" smtClean="0"/>
              <a:t>) </a:t>
            </a:r>
            <a:r>
              <a:rPr lang="fr-BE" sz="1800" b="0" i="0" kern="0" dirty="0" err="1" smtClean="0"/>
              <a:t>will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be</a:t>
            </a:r>
            <a:r>
              <a:rPr lang="fr-BE" sz="1800" b="0" i="0" kern="0" dirty="0" smtClean="0"/>
              <a:t> able to </a:t>
            </a:r>
            <a:r>
              <a:rPr lang="fr-BE" sz="1800" b="0" i="0" kern="0" dirty="0" err="1" smtClean="0"/>
              <a:t>edit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this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piece</a:t>
            </a:r>
            <a:r>
              <a:rPr lang="fr-BE" sz="1800" b="0" i="0" kern="0" dirty="0" smtClean="0"/>
              <a:t> of content. </a:t>
            </a:r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/>
              <a:t>Most CMS </a:t>
            </a:r>
            <a:r>
              <a:rPr lang="fr-BE" sz="1800" b="0" i="0" kern="0" dirty="0" err="1" smtClean="0"/>
              <a:t>users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only</a:t>
            </a:r>
            <a:r>
              <a:rPr lang="fr-BE" sz="1800" b="0" i="0" kern="0" dirty="0" smtClean="0"/>
              <a:t> have </a:t>
            </a:r>
            <a:r>
              <a:rPr lang="fr-BE" sz="1800" b="0" i="0" kern="0" dirty="0" err="1" smtClean="0"/>
              <a:t>access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assign</a:t>
            </a:r>
            <a:r>
              <a:rPr lang="fr-BE" sz="1800" b="0" i="0" kern="0" dirty="0" smtClean="0"/>
              <a:t> content to 1 or 2 groups audience.</a:t>
            </a:r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/>
              <a:t>Select </a:t>
            </a:r>
            <a:r>
              <a:rPr lang="fr-BE" sz="1800" b="0" i="0" kern="0" dirty="0" err="1" smtClean="0"/>
              <a:t>from</a:t>
            </a:r>
            <a:r>
              <a:rPr lang="fr-BE" sz="1800" b="0" i="0" kern="0" dirty="0" smtClean="0"/>
              <a:t> the </a:t>
            </a:r>
            <a:r>
              <a:rPr lang="fr-BE" sz="1800" b="0" i="0" kern="0" dirty="0" err="1" smtClean="0"/>
              <a:t>dropdown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list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choose</a:t>
            </a:r>
            <a:r>
              <a:rPr lang="fr-BE" sz="1800" b="0" i="0" kern="0" dirty="0" smtClean="0"/>
              <a:t> the groups audience for </a:t>
            </a:r>
            <a:r>
              <a:rPr lang="fr-BE" sz="1800" b="0" i="0" kern="0" dirty="0" err="1" smtClean="0"/>
              <a:t>this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piece</a:t>
            </a:r>
            <a:r>
              <a:rPr lang="fr-BE" sz="1800" b="0" i="0" kern="0" dirty="0" smtClean="0"/>
              <a:t> of content.</a:t>
            </a:r>
            <a:endParaRPr lang="fr-BE" sz="1800" b="0" kern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848599" y="836712"/>
            <a:ext cx="3187897" cy="3060080"/>
            <a:chOff x="5848599" y="836712"/>
            <a:chExt cx="3187897" cy="3060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601" r="83969" b="38683"/>
            <a:stretch/>
          </p:blipFill>
          <p:spPr>
            <a:xfrm>
              <a:off x="5848599" y="836712"/>
              <a:ext cx="3187897" cy="30600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940152" y="1561548"/>
              <a:ext cx="1368152" cy="4235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99856" y="1857788"/>
              <a:ext cx="1636639" cy="5630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55122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8" y="2995813"/>
            <a:ext cx="3757086" cy="3668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625"/>
          </a:xfrm>
        </p:spPr>
        <p:txBody>
          <a:bodyPr/>
          <a:lstStyle/>
          <a:p>
            <a:r>
              <a:rPr lang="fr-BE" sz="2400" dirty="0" smtClean="0"/>
              <a:t>Save as </a:t>
            </a:r>
            <a:r>
              <a:rPr lang="fr-BE" sz="2400" dirty="0" err="1" smtClean="0"/>
              <a:t>needs</a:t>
            </a:r>
            <a:r>
              <a:rPr lang="fr-BE" sz="2400" dirty="0" smtClean="0"/>
              <a:t> </a:t>
            </a:r>
            <a:r>
              <a:rPr lang="fr-BE" sz="2400" dirty="0" err="1" smtClean="0"/>
              <a:t>review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2458" cy="512149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800" i="0" dirty="0" smtClean="0"/>
              <a:t>Scroll </a:t>
            </a:r>
            <a:r>
              <a:rPr lang="fr-BE" sz="1800" i="0" dirty="0" smtClean="0"/>
              <a:t>to the </a:t>
            </a:r>
            <a:r>
              <a:rPr lang="fr-BE" sz="1800" i="0" dirty="0" err="1" smtClean="0"/>
              <a:t>bottom</a:t>
            </a:r>
            <a:r>
              <a:rPr lang="fr-BE" sz="1800" i="0" dirty="0" smtClean="0"/>
              <a:t> of the page. </a:t>
            </a:r>
          </a:p>
          <a:p>
            <a:r>
              <a:rPr lang="fr-BE" sz="1800" i="0" dirty="0" smtClean="0"/>
              <a:t>Click the </a:t>
            </a:r>
            <a:r>
              <a:rPr lang="fr-BE" sz="1800" dirty="0" err="1" smtClean="0"/>
              <a:t>Publishing</a:t>
            </a:r>
            <a:r>
              <a:rPr lang="fr-BE" sz="1800" i="0" dirty="0" smtClean="0"/>
              <a:t> options tab</a:t>
            </a:r>
          </a:p>
          <a:p>
            <a:r>
              <a:rPr lang="fr-BE" sz="1800" i="0" dirty="0" smtClean="0"/>
              <a:t>Set the </a:t>
            </a:r>
            <a:r>
              <a:rPr lang="fr-BE" sz="1800" dirty="0" err="1" smtClean="0"/>
              <a:t>Moderation</a:t>
            </a:r>
            <a:r>
              <a:rPr lang="fr-BE" sz="1800" i="0" dirty="0" smtClean="0"/>
              <a:t> </a:t>
            </a:r>
            <a:r>
              <a:rPr lang="fr-BE" sz="1800" dirty="0" smtClean="0"/>
              <a:t>state</a:t>
            </a:r>
            <a:r>
              <a:rPr lang="fr-BE" sz="1800" i="0" dirty="0" smtClean="0"/>
              <a:t> to </a:t>
            </a:r>
            <a:r>
              <a:rPr lang="fr-BE" sz="1800" dirty="0" err="1" smtClean="0"/>
              <a:t>Needs</a:t>
            </a:r>
            <a:r>
              <a:rPr lang="fr-BE" sz="1800" dirty="0" smtClean="0"/>
              <a:t> </a:t>
            </a:r>
            <a:r>
              <a:rPr lang="fr-BE" sz="1800" dirty="0" err="1" smtClean="0"/>
              <a:t>review</a:t>
            </a:r>
            <a:endParaRPr lang="fr-BE" sz="1800" dirty="0" smtClean="0"/>
          </a:p>
          <a:p>
            <a:pPr marL="0" indent="0">
              <a:buNone/>
            </a:pPr>
            <a:endParaRPr lang="fr-BE" sz="1800" i="0" dirty="0"/>
          </a:p>
          <a:p>
            <a:r>
              <a:rPr lang="fr-BE" sz="1800" i="0" dirty="0" smtClean="0"/>
              <a:t>Click </a:t>
            </a:r>
            <a:r>
              <a:rPr lang="fr-BE" sz="1800" dirty="0" smtClean="0"/>
              <a:t>Save</a:t>
            </a:r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spcBef>
                <a:spcPts val="0"/>
              </a:spcBef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r>
              <a:rPr lang="fr-BE" sz="1800" i="0" dirty="0"/>
              <a:t>	</a:t>
            </a:r>
            <a:r>
              <a:rPr lang="fr-BE" sz="1800" i="0" dirty="0" smtClean="0"/>
              <a:t>			</a:t>
            </a:r>
          </a:p>
          <a:p>
            <a:pPr marL="0" indent="0">
              <a:buNone/>
            </a:pPr>
            <a:r>
              <a:rPr lang="fr-BE" sz="1800" i="0" dirty="0">
                <a:solidFill>
                  <a:srgbClr val="00B050"/>
                </a:solidFill>
              </a:rPr>
              <a:t>	</a:t>
            </a:r>
            <a:r>
              <a:rPr lang="fr-BE" sz="1800" i="0" dirty="0" smtClean="0">
                <a:solidFill>
                  <a:srgbClr val="00B050"/>
                </a:solidFill>
              </a:rPr>
              <a:t>			</a:t>
            </a:r>
            <a:r>
              <a:rPr lang="fr-BE" sz="1800" i="0" dirty="0" err="1" smtClean="0">
                <a:solidFill>
                  <a:srgbClr val="00B050"/>
                </a:solidFill>
              </a:rPr>
              <a:t>Success</a:t>
            </a:r>
            <a:r>
              <a:rPr lang="fr-BE" sz="1800" i="0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fr-BE" sz="1800" i="0" dirty="0">
                <a:solidFill>
                  <a:srgbClr val="00B050"/>
                </a:solidFill>
              </a:rPr>
              <a:t>	</a:t>
            </a:r>
            <a:r>
              <a:rPr lang="fr-BE" sz="1800" i="0" dirty="0" smtClean="0">
                <a:solidFill>
                  <a:srgbClr val="00B050"/>
                </a:solidFill>
              </a:rPr>
              <a:t>			</a:t>
            </a:r>
            <a:r>
              <a:rPr lang="fr-BE" sz="1800" i="0" dirty="0" err="1" smtClean="0"/>
              <a:t>Keep</a:t>
            </a:r>
            <a:r>
              <a:rPr lang="fr-BE" sz="1800" i="0" dirty="0" smtClean="0"/>
              <a:t> a note of the url of </a:t>
            </a:r>
            <a:r>
              <a:rPr lang="fr-BE" sz="1800" i="0" dirty="0" err="1" smtClean="0"/>
              <a:t>your</a:t>
            </a:r>
            <a:r>
              <a:rPr lang="fr-BE" sz="1800" i="0" dirty="0" smtClean="0"/>
              <a:t> file </a:t>
            </a:r>
            <a:r>
              <a:rPr lang="fr-BE" sz="1800" i="0" dirty="0" err="1" smtClean="0"/>
              <a:t>node</a:t>
            </a:r>
            <a:endParaRPr lang="fr-BE" sz="1800" i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91052" y="1844825"/>
            <a:ext cx="3517452" cy="2448272"/>
            <a:chOff x="5591052" y="1844825"/>
            <a:chExt cx="3517452" cy="2448272"/>
          </a:xfrm>
        </p:grpSpPr>
        <p:pic>
          <p:nvPicPr>
            <p:cNvPr id="14" name="Picture 13"/>
            <p:cNvPicPr/>
            <p:nvPr/>
          </p:nvPicPr>
          <p:blipFill rotWithShape="1">
            <a:blip r:embed="rId3"/>
            <a:srcRect l="50882" t="57596" r="36758" b="11099"/>
            <a:stretch/>
          </p:blipFill>
          <p:spPr bwMode="auto">
            <a:xfrm>
              <a:off x="5672101" y="1844825"/>
              <a:ext cx="3436403" cy="2448272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641464" y="3415874"/>
              <a:ext cx="1522824" cy="3731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3163" y="2348880"/>
              <a:ext cx="1465086" cy="505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91052" y="3861048"/>
              <a:ext cx="700693" cy="268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84" y="2979682"/>
            <a:ext cx="5707924" cy="2609558"/>
            <a:chOff x="827584" y="3603699"/>
            <a:chExt cx="5781386" cy="2423699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3367156" y="3827233"/>
              <a:ext cx="3241814" cy="220016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827584" y="3603699"/>
              <a:ext cx="2539572" cy="2062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024588" y="5733256"/>
            <a:ext cx="4579860" cy="65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fr-BE" sz="1800" b="0" i="0" kern="0" dirty="0" smtClean="0"/>
              <a:t>and </a:t>
            </a:r>
            <a:r>
              <a:rPr lang="fr-BE" sz="1800" b="0" i="0" kern="0" dirty="0" err="1" smtClean="0"/>
              <a:t>join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it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your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request</a:t>
            </a:r>
            <a:r>
              <a:rPr lang="fr-BE" sz="1800" b="0" i="0" kern="0" dirty="0" smtClean="0"/>
              <a:t> for </a:t>
            </a:r>
            <a:r>
              <a:rPr lang="fr-BE" sz="1800" b="0" i="0" kern="0" dirty="0" err="1" smtClean="0"/>
              <a:t>access</a:t>
            </a:r>
            <a:r>
              <a:rPr lang="fr-BE" sz="1800" b="0" i="0" kern="0" dirty="0" smtClean="0"/>
              <a:t> to the /info site CMS.</a:t>
            </a:r>
            <a:endParaRPr lang="fr-BE" sz="1800" b="0" i="0" kern="0" dirty="0"/>
          </a:p>
        </p:txBody>
      </p:sp>
    </p:spTree>
    <p:extLst>
      <p:ext uri="{BB962C8B-B14F-4D97-AF65-F5344CB8AC3E}">
        <p14:creationId xmlns:p14="http://schemas.microsoft.com/office/powerpoint/2010/main" val="11385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1484784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1800" b="0" i="0" kern="0" dirty="0" smtClean="0"/>
              <a:t>Use these steps whether the document is a downloadable file (e.g. a .pdf) or, as with legislation on EUR-Lex, a webpage.</a:t>
            </a:r>
          </a:p>
          <a:p>
            <a:pPr marL="0" indent="0">
              <a:buNone/>
            </a:pPr>
            <a:endParaRPr lang="en-GB" sz="1800" b="0" i="0" kern="0" dirty="0" smtClean="0"/>
          </a:p>
          <a:p>
            <a:pPr>
              <a:buFont typeface="Arial" pitchFamily="34" charset="0"/>
              <a:buAutoNum type="arabicPeriod"/>
            </a:pPr>
            <a:r>
              <a:rPr lang="en-GB" sz="1800" b="0" i="0" kern="0" dirty="0" smtClean="0"/>
              <a:t>Go to </a:t>
            </a:r>
            <a:r>
              <a:rPr lang="en-GB" sz="1800" b="0" i="0" kern="0" dirty="0" smtClean="0">
                <a:hlinkClick r:id="rId2"/>
              </a:rPr>
              <a:t>EUR-Lex</a:t>
            </a:r>
            <a:r>
              <a:rPr lang="en-GB" sz="1800" b="0" i="0" kern="0" dirty="0" smtClean="0"/>
              <a:t> and choose any current piece of law you like.</a:t>
            </a:r>
          </a:p>
          <a:p>
            <a:pPr>
              <a:buFont typeface="Arial" pitchFamily="34" charset="0"/>
              <a:buAutoNum type="arabicPeriod"/>
            </a:pPr>
            <a:r>
              <a:rPr lang="en-GB" sz="1800" b="0" i="0" kern="0" dirty="0" smtClean="0"/>
              <a:t>Create </a:t>
            </a:r>
            <a:r>
              <a:rPr lang="en-GB" sz="1800" b="0" i="0" kern="0" dirty="0"/>
              <a:t>a new file node as </a:t>
            </a:r>
            <a:r>
              <a:rPr lang="en-GB" sz="1800" b="0" i="0" kern="0" dirty="0" smtClean="0"/>
              <a:t>before. In the </a:t>
            </a:r>
            <a:r>
              <a:rPr lang="en-GB" sz="1800" b="0" kern="0" dirty="0" smtClean="0"/>
              <a:t>Title</a:t>
            </a:r>
            <a:r>
              <a:rPr lang="en-GB" sz="1800" b="0" i="0" kern="0" dirty="0" smtClean="0"/>
              <a:t> field, enter a </a:t>
            </a:r>
            <a:r>
              <a:rPr lang="en-GB" sz="1800" i="0" kern="0" dirty="0" smtClean="0"/>
              <a:t>short</a:t>
            </a:r>
            <a:r>
              <a:rPr lang="en-GB" sz="1800" b="0" i="0" kern="0" dirty="0" smtClean="0"/>
              <a:t> title for the law you chose.</a:t>
            </a:r>
          </a:p>
          <a:p>
            <a:pPr>
              <a:buFont typeface="Arial" pitchFamily="34" charset="0"/>
              <a:buAutoNum type="arabicPeriod"/>
            </a:pPr>
            <a:endParaRPr lang="en-GB" sz="1000" b="0" i="0" kern="0" dirty="0" smtClean="0"/>
          </a:p>
          <a:p>
            <a:r>
              <a:rPr lang="en-GB" sz="1400" i="0" kern="0" dirty="0">
                <a:solidFill>
                  <a:srgbClr val="00B050"/>
                </a:solidFill>
              </a:rPr>
              <a:t>Example node title</a:t>
            </a:r>
            <a:r>
              <a:rPr lang="en-GB" sz="1400" b="0" i="0" kern="0" dirty="0">
                <a:solidFill>
                  <a:srgbClr val="00B050"/>
                </a:solidFill>
              </a:rPr>
              <a:t>: Regulation: Livestock and meat statistics (EC) No 1165/2008 </a:t>
            </a:r>
          </a:p>
          <a:p>
            <a:pPr lvl="1"/>
            <a:endParaRPr lang="en-GB" sz="1400" b="0" i="0" kern="0" dirty="0" smtClean="0"/>
          </a:p>
          <a:p>
            <a:pPr lvl="1"/>
            <a:endParaRPr lang="en-GB" sz="1400" b="0" i="0" kern="0" dirty="0" smtClean="0"/>
          </a:p>
          <a:p>
            <a:pPr>
              <a:buAutoNum type="arabicPeriod" startAt="3"/>
            </a:pPr>
            <a:r>
              <a:rPr lang="en-GB" sz="1800" b="0" i="0" kern="0" dirty="0" smtClean="0"/>
              <a:t>Under </a:t>
            </a:r>
            <a:r>
              <a:rPr lang="en-GB" sz="1800" b="0" kern="0" dirty="0" smtClean="0"/>
              <a:t>What do you want to do? </a:t>
            </a:r>
            <a:r>
              <a:rPr lang="en-GB" sz="1800" b="0" i="0" kern="0" dirty="0" smtClean="0"/>
              <a:t>Ensure </a:t>
            </a:r>
            <a:r>
              <a:rPr lang="en-GB" sz="1800" b="0" kern="0" dirty="0" smtClean="0"/>
              <a:t>Link to file </a:t>
            </a:r>
            <a:r>
              <a:rPr lang="en-GB" sz="1800" b="0" i="0" kern="0" dirty="0" smtClean="0"/>
              <a:t>is selected.</a:t>
            </a:r>
          </a:p>
          <a:p>
            <a:pPr>
              <a:buAutoNum type="arabicPeriod" startAt="3"/>
            </a:pPr>
            <a:r>
              <a:rPr lang="en-GB" sz="1800" b="0" i="0" kern="0" dirty="0" smtClean="0"/>
              <a:t>Under </a:t>
            </a:r>
            <a:r>
              <a:rPr lang="en-GB" sz="1800" b="0" kern="0" dirty="0" smtClean="0"/>
              <a:t>URL</a:t>
            </a:r>
            <a:r>
              <a:rPr lang="en-GB" sz="1800" b="0" i="0" kern="0" dirty="0" smtClean="0"/>
              <a:t>, insert full </a:t>
            </a:r>
            <a:r>
              <a:rPr lang="en-GB" sz="1800" b="0" i="0" kern="0" dirty="0" err="1" smtClean="0"/>
              <a:t>url</a:t>
            </a:r>
            <a:r>
              <a:rPr lang="en-GB" sz="1800" b="0" i="0" kern="0" dirty="0" smtClean="0"/>
              <a:t> of the EUR-Lex web page. </a:t>
            </a:r>
          </a:p>
          <a:p>
            <a:pPr>
              <a:buAutoNum type="arabicPeriod" startAt="3"/>
            </a:pPr>
            <a:r>
              <a:rPr lang="en-GB" sz="1800" b="0" i="0" kern="0" dirty="0" smtClean="0"/>
              <a:t>Under </a:t>
            </a:r>
            <a:r>
              <a:rPr lang="en-GB" sz="1800" b="0" kern="0" dirty="0" smtClean="0"/>
              <a:t>Where do you link to</a:t>
            </a:r>
            <a:r>
              <a:rPr lang="en-GB" sz="1800" b="0" i="0" kern="0" dirty="0" smtClean="0"/>
              <a:t>, indicate the appropriate source, or if the source is not listed, select no source.</a:t>
            </a:r>
          </a:p>
          <a:p>
            <a:pPr marL="0" indent="0">
              <a:buNone/>
            </a:pPr>
            <a:endParaRPr lang="en-GB" sz="1800" b="0" i="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3546"/>
            <a:ext cx="8344792" cy="936625"/>
          </a:xfrm>
        </p:spPr>
        <p:txBody>
          <a:bodyPr/>
          <a:lstStyle/>
          <a:p>
            <a:r>
              <a:rPr lang="fr-BE" sz="2400" dirty="0" smtClean="0"/>
              <a:t>Scenario 2: </a:t>
            </a:r>
            <a:r>
              <a:rPr lang="fr-BE" sz="2400" dirty="0" err="1" smtClean="0"/>
              <a:t>link</a:t>
            </a:r>
            <a:r>
              <a:rPr lang="fr-BE" sz="2400" dirty="0" smtClean="0"/>
              <a:t> to a document on </a:t>
            </a:r>
            <a:r>
              <a:rPr lang="fr-BE" sz="2400" dirty="0" err="1" smtClean="0"/>
              <a:t>another</a:t>
            </a:r>
            <a:r>
              <a:rPr lang="fr-BE" sz="2400" dirty="0" smtClean="0"/>
              <a:t> site, </a:t>
            </a:r>
            <a:r>
              <a:rPr lang="fr-BE" sz="2400" dirty="0" err="1" smtClean="0"/>
              <a:t>including</a:t>
            </a:r>
            <a:r>
              <a:rPr lang="fr-BE" sz="2400" dirty="0" smtClean="0"/>
              <a:t> </a:t>
            </a:r>
            <a:r>
              <a:rPr lang="fr-BE" sz="2400" dirty="0" err="1"/>
              <a:t>R</a:t>
            </a:r>
            <a:r>
              <a:rPr lang="fr-BE" sz="2400" dirty="0" err="1" smtClean="0"/>
              <a:t>egdoc</a:t>
            </a:r>
            <a:r>
              <a:rPr lang="fr-BE" sz="2400" dirty="0" smtClean="0"/>
              <a:t> and EUR-</a:t>
            </a:r>
            <a:r>
              <a:rPr lang="fr-BE" sz="2400" dirty="0" err="1" smtClean="0"/>
              <a:t>Lex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8" y="5583695"/>
            <a:ext cx="4391719" cy="122968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899592" y="3573016"/>
            <a:ext cx="8123237" cy="644649"/>
            <a:chOff x="1057275" y="3429000"/>
            <a:chExt cx="8123237" cy="6446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3787" y="3645024"/>
              <a:ext cx="8086725" cy="4286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57275" y="3429000"/>
              <a:ext cx="8051229" cy="64464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94283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15" y="96866"/>
            <a:ext cx="8229600" cy="936625"/>
          </a:xfrm>
        </p:spPr>
        <p:txBody>
          <a:bodyPr/>
          <a:lstStyle/>
          <a:p>
            <a:r>
              <a:rPr lang="fr-BE" sz="2400" dirty="0"/>
              <a:t>Scenario 2 : </a:t>
            </a:r>
            <a:r>
              <a:rPr lang="fr-BE" sz="2400" dirty="0" smtClean="0"/>
              <a:t>Unique identifier 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5" y="836711"/>
            <a:ext cx="8173720" cy="295232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BE" sz="1800" i="0" dirty="0" smtClean="0"/>
              <a:t>Scroll down to the unique identifier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BE" sz="1800" i="0" dirty="0"/>
              <a:t>Whenever a document has a unique identifier or </a:t>
            </a:r>
            <a:r>
              <a:rPr lang="fr-BE" sz="1800" i="0" dirty="0" err="1"/>
              <a:t>reference</a:t>
            </a:r>
            <a:r>
              <a:rPr lang="fr-BE" sz="1800" i="0" dirty="0"/>
              <a:t> </a:t>
            </a:r>
            <a:r>
              <a:rPr lang="fr-BE" sz="1800" i="0" dirty="0" err="1"/>
              <a:t>number</a:t>
            </a:r>
            <a:r>
              <a:rPr lang="fr-BE" sz="1800" i="0" dirty="0"/>
              <a:t>, </a:t>
            </a:r>
            <a:r>
              <a:rPr lang="fr-BE" sz="1800" i="0" dirty="0" smtClean="0"/>
              <a:t>enter </a:t>
            </a:r>
            <a:r>
              <a:rPr lang="fr-BE" sz="1800" i="0" dirty="0" err="1" smtClean="0"/>
              <a:t>it</a:t>
            </a:r>
            <a:r>
              <a:rPr lang="fr-BE" sz="1800" i="0" dirty="0" smtClean="0"/>
              <a:t> </a:t>
            </a:r>
            <a:r>
              <a:rPr lang="fr-BE" sz="1800" i="0" dirty="0" err="1"/>
              <a:t>here</a:t>
            </a:r>
            <a:r>
              <a:rPr lang="fr-BE" sz="1800" i="0" dirty="0"/>
              <a:t> as </a:t>
            </a:r>
            <a:r>
              <a:rPr lang="fr-BE" sz="1800" i="0" dirty="0" err="1"/>
              <a:t>it</a:t>
            </a:r>
            <a:r>
              <a:rPr lang="fr-BE" sz="1800" i="0" dirty="0"/>
              <a:t> </a:t>
            </a:r>
            <a:r>
              <a:rPr lang="fr-BE" sz="1800" i="0" dirty="0" err="1"/>
              <a:t>helps</a:t>
            </a:r>
            <a:r>
              <a:rPr lang="fr-BE" sz="1800" i="0" dirty="0"/>
              <a:t> </a:t>
            </a:r>
            <a:r>
              <a:rPr lang="fr-BE" sz="1800" i="0" dirty="0" err="1"/>
              <a:t>search</a:t>
            </a:r>
            <a:r>
              <a:rPr lang="fr-BE" sz="1800" i="0" dirty="0"/>
              <a:t> </a:t>
            </a:r>
            <a:r>
              <a:rPr lang="fr-BE" sz="1800" i="0" dirty="0" err="1"/>
              <a:t>engines</a:t>
            </a:r>
            <a:r>
              <a:rPr lang="fr-BE" sz="1800" i="0" dirty="0"/>
              <a:t> </a:t>
            </a:r>
            <a:r>
              <a:rPr lang="fr-BE" sz="1800" i="0" dirty="0" err="1"/>
              <a:t>find</a:t>
            </a:r>
            <a:r>
              <a:rPr lang="fr-BE" sz="1800" i="0" dirty="0"/>
              <a:t> </a:t>
            </a:r>
            <a:r>
              <a:rPr lang="fr-BE" sz="1800" i="0" dirty="0" err="1" smtClean="0"/>
              <a:t>it</a:t>
            </a:r>
            <a:r>
              <a:rPr lang="fr-BE" sz="1800" i="0" dirty="0" smtClean="0"/>
              <a:t>. It </a:t>
            </a:r>
            <a:r>
              <a:rPr lang="fr-BE" sz="1800" i="0" dirty="0" err="1" smtClean="0"/>
              <a:t>also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prevents</a:t>
            </a:r>
            <a:r>
              <a:rPr lang="fr-BE" sz="1800" i="0" dirty="0" smtClean="0"/>
              <a:t> </a:t>
            </a:r>
            <a:r>
              <a:rPr lang="fr-BE" sz="1800" i="0" dirty="0"/>
              <a:t>multiple copies of </a:t>
            </a:r>
            <a:r>
              <a:rPr lang="fr-BE" sz="1800" i="0" dirty="0" smtClean="0"/>
              <a:t>the </a:t>
            </a:r>
            <a:r>
              <a:rPr lang="fr-BE" sz="1800" i="0" dirty="0" err="1" smtClean="0"/>
              <a:t>same</a:t>
            </a:r>
            <a:r>
              <a:rPr lang="fr-BE" sz="1800" i="0" dirty="0" smtClean="0"/>
              <a:t> </a:t>
            </a:r>
            <a:r>
              <a:rPr lang="fr-BE" sz="1800" i="0" dirty="0"/>
              <a:t>document </a:t>
            </a:r>
            <a:r>
              <a:rPr lang="fr-BE" sz="1800" i="0" dirty="0" err="1"/>
              <a:t>being</a:t>
            </a:r>
            <a:r>
              <a:rPr lang="fr-BE" sz="1800" i="0" dirty="0"/>
              <a:t> </a:t>
            </a:r>
            <a:r>
              <a:rPr lang="fr-BE" sz="1800" i="0" dirty="0" err="1"/>
              <a:t>added</a:t>
            </a:r>
            <a:r>
              <a:rPr lang="fr-BE" sz="1800" i="0" dirty="0"/>
              <a:t> to the CMS.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BE" sz="1800" i="0" dirty="0"/>
              <a:t>If you </a:t>
            </a:r>
            <a:r>
              <a:rPr lang="fr-BE" sz="1800" i="0" dirty="0" err="1"/>
              <a:t>indicate</a:t>
            </a:r>
            <a:r>
              <a:rPr lang="fr-BE" sz="1800" i="0" dirty="0"/>
              <a:t> EUR-</a:t>
            </a:r>
            <a:r>
              <a:rPr lang="fr-BE" sz="1800" i="0" dirty="0" err="1"/>
              <a:t>Lex</a:t>
            </a:r>
            <a:r>
              <a:rPr lang="fr-BE" sz="1800" i="0" dirty="0"/>
              <a:t> in the </a:t>
            </a:r>
            <a:r>
              <a:rPr lang="fr-BE" sz="1800" i="0" dirty="0" err="1"/>
              <a:t>Where</a:t>
            </a:r>
            <a:r>
              <a:rPr lang="fr-BE" sz="1800" i="0" dirty="0"/>
              <a:t> do you </a:t>
            </a:r>
            <a:r>
              <a:rPr lang="fr-BE" sz="1800" i="0" dirty="0" err="1"/>
              <a:t>link</a:t>
            </a:r>
            <a:r>
              <a:rPr lang="fr-BE" sz="1800" i="0" dirty="0"/>
              <a:t> to </a:t>
            </a:r>
            <a:r>
              <a:rPr lang="fr-BE" sz="1800" i="0" dirty="0" err="1"/>
              <a:t>field</a:t>
            </a:r>
            <a:r>
              <a:rPr lang="fr-BE" sz="1800" i="0" dirty="0"/>
              <a:t>, the unique identifier </a:t>
            </a:r>
            <a:r>
              <a:rPr lang="fr-BE" sz="1800" i="0" dirty="0" err="1"/>
              <a:t>field</a:t>
            </a:r>
            <a:r>
              <a:rPr lang="fr-BE" sz="1800" i="0" dirty="0"/>
              <a:t> </a:t>
            </a:r>
            <a:r>
              <a:rPr lang="fr-BE" sz="1800" i="0" dirty="0" err="1"/>
              <a:t>is</a:t>
            </a:r>
            <a:r>
              <a:rPr lang="fr-BE" sz="1800" i="0" dirty="0"/>
              <a:t> </a:t>
            </a:r>
            <a:r>
              <a:rPr lang="fr-BE" sz="1800" b="1" i="0" dirty="0" err="1"/>
              <a:t>required</a:t>
            </a:r>
            <a:r>
              <a:rPr lang="fr-BE" sz="1800" i="0" dirty="0"/>
              <a:t>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BE" sz="1800" i="0" dirty="0" err="1"/>
              <a:t>Here’s</a:t>
            </a:r>
            <a:r>
              <a:rPr lang="fr-BE" sz="1800" i="0" dirty="0"/>
              <a:t> </a:t>
            </a:r>
            <a:r>
              <a:rPr lang="fr-BE" sz="1800" i="0" dirty="0" err="1"/>
              <a:t>where</a:t>
            </a:r>
            <a:r>
              <a:rPr lang="fr-BE" sz="1800" i="0" dirty="0"/>
              <a:t> to </a:t>
            </a:r>
            <a:r>
              <a:rPr lang="fr-BE" sz="1800" i="0" dirty="0" err="1"/>
              <a:t>find</a:t>
            </a:r>
            <a:r>
              <a:rPr lang="fr-BE" sz="1800" i="0" dirty="0"/>
              <a:t> the unique </a:t>
            </a:r>
            <a:r>
              <a:rPr lang="fr-BE" sz="1800" i="0" dirty="0" err="1"/>
              <a:t>identifiers</a:t>
            </a:r>
            <a:r>
              <a:rPr lang="fr-BE" sz="1800" i="0" dirty="0"/>
              <a:t> on the EUR-</a:t>
            </a:r>
            <a:r>
              <a:rPr lang="fr-BE" sz="1800" i="0" dirty="0" err="1"/>
              <a:t>Lex</a:t>
            </a:r>
            <a:r>
              <a:rPr lang="fr-BE" sz="1800" i="0" dirty="0"/>
              <a:t> page of a </a:t>
            </a:r>
            <a:r>
              <a:rPr lang="fr-BE" sz="1800" i="0" dirty="0" err="1"/>
              <a:t>law</a:t>
            </a:r>
            <a:r>
              <a:rPr lang="fr-BE" sz="1800" i="0" dirty="0"/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8015" y="3645024"/>
            <a:ext cx="7654305" cy="1711159"/>
            <a:chOff x="323528" y="3816207"/>
            <a:chExt cx="8734425" cy="19526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3816207"/>
              <a:ext cx="8734425" cy="19526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828" y="4233562"/>
              <a:ext cx="1224136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4145" y="4625666"/>
              <a:ext cx="1223751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527" y="5445224"/>
            <a:ext cx="7237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fr-BE" sz="1600" b="0" i="0" kern="0" dirty="0" err="1" smtClean="0">
                <a:solidFill>
                  <a:srgbClr val="00B050"/>
                </a:solidFill>
              </a:rPr>
              <a:t>Hint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: You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can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enter more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than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one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identifying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number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, if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necessary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. In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that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case, use the ‘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add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another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item’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button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and enter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each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identifier in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its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own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 </a:t>
            </a:r>
            <a:r>
              <a:rPr lang="fr-BE" sz="1600" b="0" i="0" kern="0" dirty="0" err="1" smtClean="0">
                <a:solidFill>
                  <a:srgbClr val="00B050"/>
                </a:solidFill>
              </a:rPr>
              <a:t>field</a:t>
            </a:r>
            <a:r>
              <a:rPr lang="fr-BE" sz="1600" b="0" i="0" kern="0" dirty="0" smtClean="0">
                <a:solidFill>
                  <a:srgbClr val="00B050"/>
                </a:solidFill>
              </a:rPr>
              <a:t>.</a:t>
            </a:r>
            <a:endParaRPr lang="fr-BE" sz="1600" b="0" i="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9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Groups audience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752"/>
            <a:ext cx="519492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800" i="0" dirty="0" smtClean="0"/>
              <a:t>On the </a:t>
            </a:r>
            <a:r>
              <a:rPr lang="fr-BE" sz="1800" i="0" dirty="0" err="1" smtClean="0"/>
              <a:t>editorial</a:t>
            </a:r>
            <a:r>
              <a:rPr lang="fr-BE" sz="1800" i="0" dirty="0" smtClean="0"/>
              <a:t> settings tab, </a:t>
            </a:r>
            <a:r>
              <a:rPr lang="fr-BE" sz="1800" i="0" dirty="0" err="1" smtClean="0"/>
              <a:t>find</a:t>
            </a:r>
            <a:r>
              <a:rPr lang="fr-BE" sz="1800" i="0" dirty="0" smtClean="0"/>
              <a:t> the </a:t>
            </a:r>
            <a:r>
              <a:rPr lang="fr-BE" sz="1800" dirty="0" smtClean="0"/>
              <a:t>Groups audience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 group.</a:t>
            </a:r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r>
              <a:rPr lang="fr-BE" sz="1800" i="0" dirty="0" smtClean="0"/>
              <a:t>As </a:t>
            </a:r>
            <a:r>
              <a:rPr lang="fr-BE" sz="1800" i="0" dirty="0" err="1" smtClean="0"/>
              <a:t>before</a:t>
            </a:r>
            <a:r>
              <a:rPr lang="fr-BE" sz="1800" i="0" dirty="0" smtClean="0"/>
              <a:t>, use the </a:t>
            </a:r>
            <a:r>
              <a:rPr lang="fr-BE" sz="1800" i="0" dirty="0" err="1"/>
              <a:t>dropdown</a:t>
            </a:r>
            <a:r>
              <a:rPr lang="fr-BE" sz="1800" i="0" dirty="0"/>
              <a:t> </a:t>
            </a:r>
            <a:r>
              <a:rPr lang="fr-BE" sz="1800" i="0" dirty="0" err="1"/>
              <a:t>list</a:t>
            </a:r>
            <a:r>
              <a:rPr lang="fr-BE" sz="1800" i="0" dirty="0"/>
              <a:t> </a:t>
            </a:r>
            <a:r>
              <a:rPr lang="fr-BE" sz="1800" i="0" dirty="0" smtClean="0"/>
              <a:t>of </a:t>
            </a:r>
            <a:r>
              <a:rPr lang="fr-BE" sz="1800" dirty="0" err="1" smtClean="0"/>
              <a:t>Your</a:t>
            </a:r>
            <a:r>
              <a:rPr lang="fr-BE" sz="1800" dirty="0" smtClean="0"/>
              <a:t> groups </a:t>
            </a:r>
            <a:r>
              <a:rPr lang="fr-BE" sz="1800" i="0" dirty="0" smtClean="0"/>
              <a:t>to </a:t>
            </a:r>
            <a:r>
              <a:rPr lang="fr-BE" sz="1800" i="0" dirty="0" err="1" smtClean="0"/>
              <a:t>assign</a:t>
            </a:r>
            <a:r>
              <a:rPr lang="fr-BE" sz="1800" i="0" dirty="0" smtClean="0"/>
              <a:t> the file to the right content class. This stops CMS </a:t>
            </a:r>
            <a:r>
              <a:rPr lang="fr-BE" sz="1800" i="0" dirty="0" err="1" smtClean="0"/>
              <a:t>users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who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don’t</a:t>
            </a:r>
            <a:r>
              <a:rPr lang="fr-BE" sz="1800" i="0" dirty="0" smtClean="0"/>
              <a:t> have </a:t>
            </a:r>
            <a:r>
              <a:rPr lang="fr-BE" sz="1800" i="0" dirty="0" err="1" smtClean="0"/>
              <a:t>access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class </a:t>
            </a:r>
            <a:r>
              <a:rPr lang="fr-BE" sz="1800" i="0" dirty="0" err="1" smtClean="0"/>
              <a:t>from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being</a:t>
            </a:r>
            <a:r>
              <a:rPr lang="fr-BE" sz="1800" i="0" dirty="0" smtClean="0"/>
              <a:t> able to </a:t>
            </a:r>
            <a:r>
              <a:rPr lang="fr-BE" sz="1800" i="0" dirty="0" err="1" smtClean="0"/>
              <a:t>edit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your</a:t>
            </a:r>
            <a:r>
              <a:rPr lang="fr-BE" sz="1800" i="0" dirty="0" smtClean="0"/>
              <a:t> content.</a:t>
            </a:r>
          </a:p>
          <a:p>
            <a:pPr marL="0" indent="0">
              <a:buNone/>
            </a:pPr>
            <a:endParaRPr lang="fr-BE" sz="1800" i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848599" y="836712"/>
            <a:ext cx="3187897" cy="3060080"/>
            <a:chOff x="5848599" y="836712"/>
            <a:chExt cx="3187897" cy="3060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6601" r="83969" b="38683"/>
            <a:stretch/>
          </p:blipFill>
          <p:spPr>
            <a:xfrm>
              <a:off x="5848599" y="836712"/>
              <a:ext cx="3187897" cy="30600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940152" y="1561548"/>
              <a:ext cx="1368152" cy="4235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99856" y="1857788"/>
              <a:ext cx="1636639" cy="5630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146566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Save as </a:t>
            </a:r>
            <a:r>
              <a:rPr lang="fr-BE" sz="2400" dirty="0" err="1" smtClean="0"/>
              <a:t>Needs</a:t>
            </a:r>
            <a:r>
              <a:rPr lang="fr-BE" sz="2400" dirty="0" smtClean="0"/>
              <a:t> </a:t>
            </a:r>
            <a:r>
              <a:rPr lang="fr-BE" sz="2400" dirty="0" err="1" smtClean="0"/>
              <a:t>review</a:t>
            </a:r>
            <a:r>
              <a:rPr lang="fr-BE" sz="2400" dirty="0" smtClean="0"/>
              <a:t>: </a:t>
            </a:r>
            <a:r>
              <a:rPr lang="fr-BE" sz="2400" dirty="0" smtClean="0"/>
              <a:t>2 possible </a:t>
            </a:r>
            <a:r>
              <a:rPr lang="fr-BE" sz="2400" dirty="0" err="1" smtClean="0"/>
              <a:t>outcomes</a:t>
            </a:r>
            <a:endParaRPr lang="en-GB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r>
              <a:rPr lang="en-GB" sz="1800" i="0" dirty="0" smtClean="0"/>
              <a:t>Scroll </a:t>
            </a:r>
            <a:r>
              <a:rPr lang="fr-BE" sz="1800" i="0" dirty="0" smtClean="0"/>
              <a:t>to the </a:t>
            </a:r>
            <a:r>
              <a:rPr lang="fr-BE" sz="1800" i="0" dirty="0" err="1" smtClean="0"/>
              <a:t>bottom</a:t>
            </a:r>
            <a:r>
              <a:rPr lang="fr-BE" sz="1800" i="0" dirty="0" smtClean="0"/>
              <a:t> of the page. </a:t>
            </a:r>
          </a:p>
          <a:p>
            <a:r>
              <a:rPr lang="fr-BE" sz="1800" i="0" dirty="0" smtClean="0"/>
              <a:t>Click the </a:t>
            </a:r>
            <a:r>
              <a:rPr lang="fr-BE" sz="1800" dirty="0" err="1" smtClean="0"/>
              <a:t>Publishing</a:t>
            </a:r>
            <a:r>
              <a:rPr lang="fr-BE" sz="1800" dirty="0" smtClean="0"/>
              <a:t> options </a:t>
            </a:r>
            <a:r>
              <a:rPr lang="fr-BE" sz="1800" i="0" dirty="0" smtClean="0"/>
              <a:t>tab</a:t>
            </a:r>
          </a:p>
          <a:p>
            <a:r>
              <a:rPr lang="fr-BE" sz="1800" i="0" dirty="0" smtClean="0"/>
              <a:t>Set the </a:t>
            </a:r>
            <a:r>
              <a:rPr lang="fr-BE" sz="1800" dirty="0" err="1" smtClean="0"/>
              <a:t>Moderation</a:t>
            </a:r>
            <a:r>
              <a:rPr lang="fr-BE" sz="1800" dirty="0" smtClean="0"/>
              <a:t> state </a:t>
            </a:r>
            <a:r>
              <a:rPr lang="fr-BE" sz="1800" i="0" dirty="0" smtClean="0"/>
              <a:t>to </a:t>
            </a:r>
            <a:r>
              <a:rPr lang="fr-BE" sz="1800" dirty="0" err="1" smtClean="0"/>
              <a:t>Needs</a:t>
            </a:r>
            <a:r>
              <a:rPr lang="fr-BE" sz="1800" dirty="0" smtClean="0"/>
              <a:t> </a:t>
            </a:r>
            <a:r>
              <a:rPr lang="fr-BE" sz="1800" dirty="0" err="1" smtClean="0"/>
              <a:t>review</a:t>
            </a:r>
            <a:endParaRPr lang="fr-BE" sz="1800" i="0" dirty="0"/>
          </a:p>
          <a:p>
            <a:r>
              <a:rPr lang="fr-BE" sz="1800" i="0" dirty="0" smtClean="0"/>
              <a:t>Click </a:t>
            </a:r>
            <a:r>
              <a:rPr lang="fr-BE" sz="1800" dirty="0" smtClean="0"/>
              <a:t>Save</a:t>
            </a:r>
            <a:endParaRPr lang="fr-BE" sz="1800" i="0" dirty="0" smtClean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spcAft>
                <a:spcPts val="1200"/>
              </a:spcAft>
              <a:buNone/>
            </a:pPr>
            <a:r>
              <a:rPr lang="fr-BE" sz="1800" i="0" dirty="0" smtClean="0"/>
              <a:t>There are 2 </a:t>
            </a:r>
            <a:r>
              <a:rPr lang="fr-BE" sz="1800" i="0" dirty="0" err="1" smtClean="0"/>
              <a:t>possibilities</a:t>
            </a:r>
            <a:r>
              <a:rPr lang="fr-BE" sz="1800" i="0" dirty="0" smtClean="0"/>
              <a:t> for </a:t>
            </a:r>
            <a:r>
              <a:rPr lang="fr-BE" sz="1800" i="0" dirty="0" err="1" smtClean="0"/>
              <a:t>what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will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happen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next</a:t>
            </a:r>
            <a:r>
              <a:rPr lang="fr-BE" sz="1800" i="0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fr-BE" sz="1800" i="0" dirty="0" smtClean="0"/>
              <a:t>If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picked</a:t>
            </a:r>
            <a:r>
              <a:rPr lang="fr-BE" sz="1800" i="0" dirty="0" smtClean="0"/>
              <a:t> a EUR-</a:t>
            </a:r>
            <a:r>
              <a:rPr lang="fr-BE" sz="1800" i="0" dirty="0" err="1" smtClean="0"/>
              <a:t>Lex</a:t>
            </a:r>
            <a:r>
              <a:rPr lang="fr-BE" sz="1800" i="0" dirty="0" smtClean="0"/>
              <a:t> document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has </a:t>
            </a:r>
            <a:r>
              <a:rPr lang="fr-BE" sz="1800" i="0" dirty="0" err="1" smtClean="0"/>
              <a:t>already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had</a:t>
            </a:r>
            <a:r>
              <a:rPr lang="fr-BE" sz="1800" i="0" dirty="0" smtClean="0"/>
              <a:t> a file </a:t>
            </a:r>
            <a:r>
              <a:rPr lang="fr-BE" sz="1800" i="0" dirty="0" err="1" smtClean="0"/>
              <a:t>node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created</a:t>
            </a:r>
            <a:r>
              <a:rPr lang="fr-BE" sz="1800" i="0" dirty="0" smtClean="0"/>
              <a:t> for </a:t>
            </a:r>
            <a:r>
              <a:rPr lang="fr-BE" sz="1800" i="0" dirty="0" err="1" smtClean="0"/>
              <a:t>it</a:t>
            </a:r>
            <a:r>
              <a:rPr lang="fr-BE" sz="1800" i="0" dirty="0" smtClean="0"/>
              <a:t>, </a:t>
            </a:r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spcBef>
                <a:spcPts val="0"/>
              </a:spcBef>
              <a:buNone/>
            </a:pPr>
            <a:endParaRPr lang="fr-BE" sz="1600" i="0" dirty="0"/>
          </a:p>
          <a:p>
            <a:pPr marL="0" indent="0">
              <a:buNone/>
            </a:pPr>
            <a:r>
              <a:rPr lang="fr-BE" sz="1800" i="0" dirty="0">
                <a:solidFill>
                  <a:srgbClr val="00B050"/>
                </a:solidFill>
              </a:rPr>
              <a:t>	</a:t>
            </a:r>
            <a:r>
              <a:rPr lang="fr-BE" sz="1800" i="0" dirty="0" smtClean="0">
                <a:solidFill>
                  <a:srgbClr val="00B050"/>
                </a:solidFill>
              </a:rPr>
              <a:t>			</a:t>
            </a:r>
          </a:p>
          <a:p>
            <a:pPr marL="0" indent="0">
              <a:buNone/>
            </a:pPr>
            <a:r>
              <a:rPr lang="fr-BE" sz="1800" i="0" dirty="0">
                <a:solidFill>
                  <a:srgbClr val="00B050"/>
                </a:solidFill>
              </a:rPr>
              <a:t>					</a:t>
            </a:r>
            <a:r>
              <a:rPr lang="fr-BE" sz="1800" i="0" dirty="0" smtClean="0">
                <a:solidFill>
                  <a:srgbClr val="00B050"/>
                </a:solidFill>
              </a:rPr>
              <a:t>			</a:t>
            </a:r>
            <a:r>
              <a:rPr lang="fr-BE" sz="1800" i="0" dirty="0"/>
              <a:t> </a:t>
            </a:r>
          </a:p>
          <a:p>
            <a:pPr marL="0" indent="0">
              <a:buNone/>
            </a:pPr>
            <a:endParaRPr lang="fr-BE" sz="1800" i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1800" i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697672" y="3933056"/>
            <a:ext cx="5031497" cy="1542179"/>
            <a:chOff x="3697672" y="4263085"/>
            <a:chExt cx="5031497" cy="1542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7672" y="4263085"/>
              <a:ext cx="5031497" cy="1542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412805" y="5229200"/>
              <a:ext cx="1175419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7583" y="4077072"/>
            <a:ext cx="28083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1800" b="0" i="0" kern="0" dirty="0" err="1" smtClean="0"/>
              <a:t>you’ll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get</a:t>
            </a:r>
            <a:r>
              <a:rPr lang="fr-BE" sz="1800" b="0" i="0" kern="0" dirty="0" smtClean="0"/>
              <a:t> a message </a:t>
            </a:r>
            <a:r>
              <a:rPr lang="fr-BE" sz="1800" b="0" i="0" kern="0" dirty="0" err="1" smtClean="0"/>
              <a:t>telling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you</a:t>
            </a:r>
            <a:r>
              <a:rPr lang="fr-BE" sz="1800" b="0" i="0" kern="0" dirty="0" smtClean="0"/>
              <a:t> to use the </a:t>
            </a:r>
            <a:r>
              <a:rPr lang="fr-BE" sz="1800" b="0" i="0" kern="0" dirty="0" err="1" smtClean="0"/>
              <a:t>existing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node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rather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than</a:t>
            </a:r>
            <a:r>
              <a:rPr lang="fr-BE" sz="1800" b="0" i="0" kern="0" dirty="0" smtClean="0"/>
              <a:t> duplicate </a:t>
            </a:r>
            <a:r>
              <a:rPr lang="fr-BE" sz="1800" b="0" i="0" kern="0" dirty="0" err="1" smtClean="0"/>
              <a:t>it</a:t>
            </a:r>
            <a:r>
              <a:rPr lang="fr-BE" sz="1800" b="0" i="0" kern="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fr-BE" sz="1600" b="0" i="0" kern="0" dirty="0" smtClean="0"/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>
                <a:solidFill>
                  <a:srgbClr val="00B050"/>
                </a:solidFill>
              </a:rPr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>
                <a:solidFill>
                  <a:srgbClr val="00B050"/>
                </a:solidFill>
              </a:rPr>
              <a:t>								</a:t>
            </a:r>
            <a:r>
              <a:rPr lang="fr-BE" sz="1800" b="0" i="0" kern="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>
              <a:solidFill>
                <a:srgbClr val="00B05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BE" sz="1800" b="0" i="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27582" y="5517232"/>
            <a:ext cx="806489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1800" i="0" kern="0" dirty="0" smtClean="0"/>
              <a:t>In </a:t>
            </a:r>
            <a:r>
              <a:rPr lang="fr-BE" sz="1800" i="0" kern="0" dirty="0" err="1" smtClean="0"/>
              <a:t>this</a:t>
            </a:r>
            <a:r>
              <a:rPr lang="fr-BE" sz="1800" i="0" kern="0" dirty="0" smtClean="0"/>
              <a:t> case copy the </a:t>
            </a:r>
            <a:r>
              <a:rPr lang="fr-BE" sz="1800" i="0" kern="0" dirty="0" err="1" smtClean="0"/>
              <a:t>link</a:t>
            </a:r>
            <a:r>
              <a:rPr lang="fr-BE" sz="1800" i="0" kern="0" dirty="0" smtClean="0"/>
              <a:t> in the message</a:t>
            </a:r>
            <a:r>
              <a:rPr lang="fr-BE" sz="1800" b="0" i="0" kern="0" dirty="0" smtClean="0"/>
              <a:t> and </a:t>
            </a:r>
            <a:r>
              <a:rPr lang="fr-BE" sz="1800" b="0" i="0" kern="0" dirty="0" err="1" smtClean="0"/>
              <a:t>keep</a:t>
            </a:r>
            <a:r>
              <a:rPr lang="fr-BE" sz="1800" b="0" i="0" kern="0" dirty="0" smtClean="0"/>
              <a:t> a note of </a:t>
            </a:r>
            <a:r>
              <a:rPr lang="fr-BE" sz="1800" b="0" i="0" kern="0" dirty="0" err="1" smtClean="0"/>
              <a:t>it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join</a:t>
            </a:r>
            <a:r>
              <a:rPr lang="fr-BE" sz="1800" b="0" i="0" kern="0" dirty="0" smtClean="0"/>
              <a:t> to </a:t>
            </a:r>
            <a:r>
              <a:rPr lang="fr-BE" sz="1800" b="0" i="0" kern="0" dirty="0" err="1" smtClean="0"/>
              <a:t>your</a:t>
            </a:r>
            <a:r>
              <a:rPr lang="fr-BE" sz="1800" b="0" i="0" kern="0" dirty="0" smtClean="0"/>
              <a:t> </a:t>
            </a:r>
            <a:r>
              <a:rPr lang="fr-BE" sz="1800" b="0" i="0" kern="0" dirty="0" err="1" smtClean="0"/>
              <a:t>request</a:t>
            </a:r>
            <a:r>
              <a:rPr lang="fr-BE" sz="1800" b="0" i="0" kern="0" dirty="0" smtClean="0"/>
              <a:t> for </a:t>
            </a:r>
            <a:r>
              <a:rPr lang="fr-BE" sz="1800" b="0" i="0" kern="0" dirty="0" err="1" smtClean="0"/>
              <a:t>access</a:t>
            </a:r>
            <a:r>
              <a:rPr lang="fr-BE" sz="1800" b="0" i="0" kern="0" dirty="0" smtClean="0"/>
              <a:t> to the /info site CMS.</a:t>
            </a:r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fr-BE" sz="1600" b="0" i="0" kern="0" dirty="0" smtClean="0"/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>
                <a:solidFill>
                  <a:srgbClr val="00B050"/>
                </a:solidFill>
              </a:rPr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fr-BE" sz="1800" b="0" i="0" kern="0" dirty="0" smtClean="0">
                <a:solidFill>
                  <a:srgbClr val="00B050"/>
                </a:solidFill>
              </a:rPr>
              <a:t>								</a:t>
            </a:r>
            <a:r>
              <a:rPr lang="fr-BE" sz="1800" b="0" i="0" kern="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fr-BE" sz="1800" b="0" i="0" kern="0" dirty="0" smtClean="0">
              <a:solidFill>
                <a:srgbClr val="00B05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BE" sz="1800" b="0" i="0" kern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81962" y="1196752"/>
            <a:ext cx="2689816" cy="1872208"/>
            <a:chOff x="5591052" y="1844825"/>
            <a:chExt cx="3517452" cy="2448272"/>
          </a:xfrm>
        </p:grpSpPr>
        <p:pic>
          <p:nvPicPr>
            <p:cNvPr id="16" name="Picture 15"/>
            <p:cNvPicPr/>
            <p:nvPr/>
          </p:nvPicPr>
          <p:blipFill rotWithShape="1">
            <a:blip r:embed="rId3"/>
            <a:srcRect l="50882" t="57596" r="36758" b="11099"/>
            <a:stretch/>
          </p:blipFill>
          <p:spPr bwMode="auto">
            <a:xfrm>
              <a:off x="5672101" y="1844825"/>
              <a:ext cx="3436403" cy="2448272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641464" y="3415874"/>
              <a:ext cx="1522824" cy="3731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13163" y="2348880"/>
              <a:ext cx="1465086" cy="505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91052" y="3861048"/>
              <a:ext cx="700693" cy="268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307650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115212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2"/>
            </a:pPr>
            <a:r>
              <a:rPr lang="fr-BE" sz="1800" i="0" dirty="0" smtClean="0"/>
              <a:t>If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picked</a:t>
            </a:r>
            <a:r>
              <a:rPr lang="fr-BE" sz="1800" i="0" dirty="0" smtClean="0"/>
              <a:t> a EUR-</a:t>
            </a:r>
            <a:r>
              <a:rPr lang="fr-BE" sz="1800" i="0" dirty="0" err="1" smtClean="0"/>
              <a:t>Lex</a:t>
            </a:r>
            <a:r>
              <a:rPr lang="fr-BE" sz="1800" i="0" dirty="0" smtClean="0"/>
              <a:t> document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has not </a:t>
            </a:r>
            <a:r>
              <a:rPr lang="fr-BE" sz="1800" i="0" dirty="0" err="1" smtClean="0"/>
              <a:t>yet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had</a:t>
            </a:r>
            <a:r>
              <a:rPr lang="fr-BE" sz="1800" i="0" dirty="0" smtClean="0"/>
              <a:t> a file </a:t>
            </a:r>
            <a:r>
              <a:rPr lang="fr-BE" sz="1800" i="0" dirty="0" err="1" smtClean="0"/>
              <a:t>node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created</a:t>
            </a:r>
            <a:r>
              <a:rPr lang="fr-BE" sz="1800" i="0" dirty="0" smtClean="0"/>
              <a:t> for </a:t>
            </a:r>
            <a:r>
              <a:rPr lang="fr-BE" sz="1800" i="0" dirty="0" err="1" smtClean="0"/>
              <a:t>it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will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see</a:t>
            </a:r>
            <a:r>
              <a:rPr lang="fr-BE" sz="1800" i="0" dirty="0" smtClean="0"/>
              <a:t> a </a:t>
            </a:r>
            <a:r>
              <a:rPr lang="fr-BE" sz="1800" i="0" dirty="0" err="1" smtClean="0"/>
              <a:t>screen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similar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when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uploaded</a:t>
            </a:r>
            <a:r>
              <a:rPr lang="fr-BE" sz="1800" i="0" dirty="0" smtClean="0"/>
              <a:t> a </a:t>
            </a:r>
            <a:r>
              <a:rPr lang="fr-BE" sz="1800" i="0" dirty="0" err="1" smtClean="0"/>
              <a:t>file</a:t>
            </a:r>
            <a:r>
              <a:rPr lang="fr-BE" sz="1800" i="0" dirty="0" smtClean="0"/>
              <a:t>.</a:t>
            </a:r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600" i="0" dirty="0"/>
          </a:p>
          <a:p>
            <a:pPr marL="0" indent="0">
              <a:buNone/>
            </a:pPr>
            <a:endParaRPr lang="fr-BE" sz="1800" i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1800" i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40466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2400" kern="0" dirty="0" smtClean="0"/>
              <a:t>Save as </a:t>
            </a:r>
            <a:r>
              <a:rPr lang="fr-BE" sz="2400" kern="0" dirty="0" err="1" smtClean="0"/>
              <a:t>published</a:t>
            </a:r>
            <a:r>
              <a:rPr lang="fr-BE" sz="2400" kern="0" dirty="0" smtClean="0"/>
              <a:t>: 2</a:t>
            </a:r>
            <a:r>
              <a:rPr lang="fr-BE" sz="2400" kern="0" baseline="30000" dirty="0" smtClean="0"/>
              <a:t>nd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possiblity</a:t>
            </a:r>
            <a:endParaRPr lang="en-GB" sz="1800" b="0" kern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32462" y="2780926"/>
            <a:ext cx="4727897" cy="3240362"/>
            <a:chOff x="4427984" y="2276872"/>
            <a:chExt cx="4007817" cy="2746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3150"/>
            <a:stretch/>
          </p:blipFill>
          <p:spPr>
            <a:xfrm>
              <a:off x="4427984" y="2276873"/>
              <a:ext cx="4007817" cy="27468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932040" y="2276872"/>
              <a:ext cx="2952328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97169" y="2780926"/>
            <a:ext cx="2937983" cy="252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fr-BE" sz="1800" i="0" kern="0" dirty="0" smtClean="0"/>
              <a:t>In </a:t>
            </a:r>
            <a:r>
              <a:rPr lang="fr-BE" sz="1800" i="0" kern="0" dirty="0" err="1" smtClean="0"/>
              <a:t>this</a:t>
            </a:r>
            <a:r>
              <a:rPr lang="fr-BE" sz="1800" i="0" kern="0" dirty="0" smtClean="0"/>
              <a:t> case, </a:t>
            </a:r>
            <a:r>
              <a:rPr lang="fr-BE" sz="1800" i="0" kern="0" dirty="0" err="1" smtClean="0"/>
              <a:t>keep</a:t>
            </a:r>
            <a:r>
              <a:rPr lang="fr-BE" sz="1800" i="0" kern="0" dirty="0" smtClean="0"/>
              <a:t> a note of the URL </a:t>
            </a:r>
            <a:r>
              <a:rPr lang="fr-BE" sz="1800" b="0" i="0" kern="0" dirty="0" smtClean="0"/>
              <a:t>of </a:t>
            </a:r>
            <a:r>
              <a:rPr lang="fr-BE" sz="1800" b="0" i="0" kern="0" dirty="0" err="1" smtClean="0"/>
              <a:t>your</a:t>
            </a:r>
            <a:r>
              <a:rPr lang="fr-BE" sz="1800" b="0" i="0" kern="0" dirty="0" smtClean="0"/>
              <a:t> new file </a:t>
            </a:r>
            <a:r>
              <a:rPr lang="fr-BE" sz="1800" b="0" i="0" kern="0" dirty="0" err="1" smtClean="0"/>
              <a:t>node</a:t>
            </a:r>
            <a:r>
              <a:rPr lang="fr-BE" sz="1800" b="0" i="0" kern="0" dirty="0" smtClean="0"/>
              <a:t>, </a:t>
            </a:r>
          </a:p>
          <a:p>
            <a:pPr marL="0" indent="0">
              <a:buNone/>
            </a:pPr>
            <a:r>
              <a:rPr lang="fr-BE" sz="1800" b="0" i="0" kern="0" dirty="0" smtClean="0"/>
              <a:t>and </a:t>
            </a:r>
            <a:r>
              <a:rPr lang="fr-BE" sz="1800" b="0" i="0" kern="0" dirty="0" err="1"/>
              <a:t>join</a:t>
            </a:r>
            <a:r>
              <a:rPr lang="fr-BE" sz="1800" b="0" i="0" kern="0" dirty="0"/>
              <a:t> </a:t>
            </a:r>
            <a:r>
              <a:rPr lang="fr-BE" sz="1800" b="0" i="0" kern="0" dirty="0" err="1"/>
              <a:t>it</a:t>
            </a:r>
            <a:r>
              <a:rPr lang="fr-BE" sz="1800" b="0" i="0" kern="0" dirty="0"/>
              <a:t> to </a:t>
            </a:r>
            <a:r>
              <a:rPr lang="fr-BE" sz="1800" b="0" i="0" kern="0" dirty="0" err="1"/>
              <a:t>your</a:t>
            </a:r>
            <a:r>
              <a:rPr lang="fr-BE" sz="1800" b="0" i="0" kern="0" dirty="0"/>
              <a:t> </a:t>
            </a:r>
            <a:r>
              <a:rPr lang="fr-BE" sz="1800" b="0" i="0" kern="0" dirty="0" err="1"/>
              <a:t>request</a:t>
            </a:r>
            <a:r>
              <a:rPr lang="fr-BE" sz="1800" b="0" i="0" kern="0" dirty="0"/>
              <a:t> for </a:t>
            </a:r>
            <a:r>
              <a:rPr lang="fr-BE" sz="1800" b="0" i="0" kern="0" dirty="0" err="1"/>
              <a:t>access</a:t>
            </a:r>
            <a:r>
              <a:rPr lang="fr-BE" sz="1800" b="0" i="0" kern="0" dirty="0"/>
              <a:t> to the /info site CMS</a:t>
            </a:r>
            <a:endParaRPr lang="fr-BE" sz="1800" b="0" i="0" kern="0" dirty="0" smtClean="0">
              <a:solidFill>
                <a:srgbClr val="00B05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BE" sz="1800" b="0" i="0" kern="0" dirty="0"/>
          </a:p>
        </p:txBody>
      </p:sp>
    </p:spTree>
    <p:extLst>
      <p:ext uri="{BB962C8B-B14F-4D97-AF65-F5344CB8AC3E}">
        <p14:creationId xmlns:p14="http://schemas.microsoft.com/office/powerpoint/2010/main" val="32736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6419056" cy="936625"/>
          </a:xfrm>
        </p:spPr>
        <p:txBody>
          <a:bodyPr/>
          <a:lstStyle/>
          <a:p>
            <a:r>
              <a:rPr lang="en-US" altLang="en-US" sz="2400" dirty="0" smtClean="0"/>
              <a:t>How to use the file content type in the /info site</a:t>
            </a:r>
            <a:endParaRPr lang="en-US" altLang="en-US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1800" i="0" dirty="0" smtClean="0"/>
              <a:t>This presentation will show you everything you need to know to use the file content type for the /info site.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1800" i="0" dirty="0" smtClean="0"/>
              <a:t>If you have not already done so, we recommend that you click through the </a:t>
            </a:r>
            <a:r>
              <a:rPr lang="en-US" altLang="en-US" sz="1800" i="0" dirty="0" smtClean="0">
                <a:hlinkClick r:id="rId3"/>
              </a:rPr>
              <a:t>CMS introduction presentation</a:t>
            </a:r>
            <a:r>
              <a:rPr lang="en-US" altLang="en-US" sz="1800" i="0" dirty="0" smtClean="0"/>
              <a:t>, which will prepare you with concepts and terminology used in this presentation.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1800" b="1" i="0" dirty="0" smtClean="0"/>
              <a:t>This presentation will show you</a:t>
            </a:r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when to use the file content type</a:t>
            </a:r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how to </a:t>
            </a:r>
            <a:r>
              <a:rPr lang="en-US" altLang="en-US" sz="1800" b="1" i="0" dirty="0" smtClean="0"/>
              <a:t>upload a file </a:t>
            </a:r>
            <a:r>
              <a:rPr lang="en-US" altLang="en-US" sz="1800" i="0" dirty="0" smtClean="0"/>
              <a:t>that is then hosted on the site CMS</a:t>
            </a:r>
          </a:p>
          <a:p>
            <a:pPr>
              <a:spcAft>
                <a:spcPts val="0"/>
              </a:spcAft>
            </a:pPr>
            <a:r>
              <a:rPr lang="en-US" altLang="en-US" sz="1800" i="0" dirty="0" smtClean="0"/>
              <a:t>how to </a:t>
            </a:r>
            <a:r>
              <a:rPr lang="en-US" altLang="en-US" sz="1800" b="1" i="0" dirty="0" smtClean="0"/>
              <a:t>link to a document </a:t>
            </a:r>
            <a:r>
              <a:rPr lang="en-US" altLang="en-US" sz="1800" i="0" dirty="0" smtClean="0"/>
              <a:t>hosted on another site</a:t>
            </a:r>
          </a:p>
          <a:p>
            <a:pPr>
              <a:spcAft>
                <a:spcPts val="0"/>
              </a:spcAft>
            </a:pPr>
            <a:r>
              <a:rPr lang="en-US" altLang="en-US" sz="1800" i="0" dirty="0"/>
              <a:t>how to replace </a:t>
            </a:r>
            <a:r>
              <a:rPr lang="en-US" altLang="en-US" sz="1800" i="0" dirty="0" smtClean="0"/>
              <a:t>an existing file with a new version</a:t>
            </a:r>
          </a:p>
          <a:p>
            <a:pPr>
              <a:spcAft>
                <a:spcPts val="0"/>
              </a:spcAft>
            </a:pPr>
            <a:r>
              <a:rPr lang="en-US" altLang="en-US" sz="1800" i="0" dirty="0"/>
              <a:t>how to add </a:t>
            </a:r>
            <a:r>
              <a:rPr lang="en-US" altLang="en-US" sz="1800" i="0" dirty="0" smtClean="0"/>
              <a:t>other language versions of the same file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1800" i="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1800" i="0" dirty="0" smtClean="0"/>
              <a:t>At the end, you’ll have 3 </a:t>
            </a:r>
            <a:r>
              <a:rPr lang="en-US" altLang="en-US" sz="1800" i="0" dirty="0" err="1" smtClean="0"/>
              <a:t>urls</a:t>
            </a:r>
            <a:r>
              <a:rPr lang="en-US" altLang="en-US" sz="1800" i="0" dirty="0" smtClean="0"/>
              <a:t> of file nodes you worked on, which you need to provide in your request for /info site CMS access.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364036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5832648" cy="1224136"/>
          </a:xfrm>
        </p:spPr>
        <p:txBody>
          <a:bodyPr/>
          <a:lstStyle/>
          <a:p>
            <a:r>
              <a:rPr lang="fr-BE" dirty="0" smtClean="0"/>
              <a:t>Replace an </a:t>
            </a:r>
            <a:r>
              <a:rPr lang="fr-BE" dirty="0" err="1" smtClean="0"/>
              <a:t>existing</a:t>
            </a:r>
            <a:r>
              <a:rPr lang="fr-BE" dirty="0" smtClean="0"/>
              <a:t> file </a:t>
            </a:r>
            <a:r>
              <a:rPr lang="fr-BE" dirty="0" err="1" smtClean="0"/>
              <a:t>with</a:t>
            </a:r>
            <a:r>
              <a:rPr lang="fr-BE" dirty="0" smtClean="0"/>
              <a:t> a new version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271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en-GB" sz="2400" dirty="0" smtClean="0"/>
              <a:t>Find the file you want to update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96753"/>
            <a:ext cx="8147248" cy="37444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800" i="0" dirty="0" smtClean="0">
                <a:latin typeface="+mj-lt"/>
              </a:rPr>
              <a:t>In </a:t>
            </a:r>
            <a:r>
              <a:rPr lang="fr-BE" sz="1800" i="0" dirty="0" err="1" smtClean="0">
                <a:latin typeface="+mj-lt"/>
              </a:rPr>
              <a:t>this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exercise</a:t>
            </a:r>
            <a:r>
              <a:rPr lang="fr-BE" sz="1800" i="0" dirty="0" smtClean="0">
                <a:latin typeface="+mj-lt"/>
              </a:rPr>
              <a:t>, </a:t>
            </a:r>
            <a:r>
              <a:rPr lang="fr-BE" sz="1800" i="0" dirty="0" err="1" smtClean="0">
                <a:latin typeface="+mj-lt"/>
              </a:rPr>
              <a:t>we’ll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simulate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replacing</a:t>
            </a:r>
            <a:r>
              <a:rPr lang="fr-BE" sz="1800" i="0" dirty="0" smtClean="0">
                <a:latin typeface="+mj-lt"/>
              </a:rPr>
              <a:t> a </a:t>
            </a:r>
            <a:r>
              <a:rPr lang="fr-BE" sz="1800" i="0" dirty="0" err="1" smtClean="0">
                <a:latin typeface="+mj-lt"/>
              </a:rPr>
              <a:t>department’s</a:t>
            </a:r>
            <a:r>
              <a:rPr lang="fr-BE" sz="1800" i="0" dirty="0" smtClean="0">
                <a:latin typeface="+mj-lt"/>
              </a:rPr>
              <a:t> organisation chart </a:t>
            </a:r>
            <a:r>
              <a:rPr lang="fr-BE" sz="1800" i="0" dirty="0" err="1" smtClean="0">
                <a:latin typeface="+mj-lt"/>
              </a:rPr>
              <a:t>with</a:t>
            </a:r>
            <a:r>
              <a:rPr lang="fr-BE" sz="1800" i="0" dirty="0" smtClean="0">
                <a:latin typeface="+mj-lt"/>
              </a:rPr>
              <a:t> an </a:t>
            </a:r>
            <a:r>
              <a:rPr lang="fr-BE" sz="1800" i="0" dirty="0" err="1" smtClean="0">
                <a:latin typeface="+mj-lt"/>
              </a:rPr>
              <a:t>updated</a:t>
            </a:r>
            <a:r>
              <a:rPr lang="fr-BE" sz="1800" i="0" dirty="0" smtClean="0">
                <a:latin typeface="+mj-lt"/>
              </a:rPr>
              <a:t> version.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800" i="0" dirty="0" smtClean="0">
                <a:latin typeface="+mj-lt"/>
              </a:rPr>
              <a:t>In the training </a:t>
            </a:r>
            <a:r>
              <a:rPr lang="fr-BE" sz="1800" i="0" dirty="0" err="1" smtClean="0">
                <a:latin typeface="+mj-lt"/>
              </a:rPr>
              <a:t>environment</a:t>
            </a:r>
            <a:r>
              <a:rPr lang="fr-BE" sz="1800" i="0" dirty="0" smtClean="0">
                <a:latin typeface="+mj-lt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smtClean="0">
                <a:latin typeface="+mj-lt"/>
              </a:rPr>
              <a:t>On the black </a:t>
            </a:r>
            <a:r>
              <a:rPr lang="fr-BE" sz="1800" i="0" dirty="0" err="1" smtClean="0">
                <a:latin typeface="+mj-lt"/>
              </a:rPr>
              <a:t>tool</a:t>
            </a:r>
            <a:r>
              <a:rPr lang="fr-BE" sz="1800" i="0" dirty="0" smtClean="0">
                <a:latin typeface="+mj-lt"/>
              </a:rPr>
              <a:t> bar at the top of the page, click </a:t>
            </a:r>
            <a:r>
              <a:rPr lang="fr-BE" sz="1800" dirty="0" smtClean="0">
                <a:latin typeface="+mj-lt"/>
              </a:rPr>
              <a:t>Content</a:t>
            </a:r>
            <a:r>
              <a:rPr lang="fr-BE" sz="1800" i="0" dirty="0" smtClean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In the </a:t>
            </a:r>
            <a:r>
              <a:rPr lang="fr-BE" sz="1800" dirty="0" err="1" smtClean="0">
                <a:latin typeface="+mj-lt"/>
                <a:cs typeface="Arial" panose="020B0604020202020204" pitchFamily="34" charset="0"/>
              </a:rPr>
              <a:t>Title</a:t>
            </a:r>
            <a:r>
              <a:rPr lang="fr-BE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dirty="0" err="1" smtClean="0">
                <a:latin typeface="+mj-lt"/>
                <a:cs typeface="Arial" panose="020B0604020202020204" pitchFamily="34" charset="0"/>
              </a:rPr>
              <a:t>contains</a:t>
            </a:r>
            <a:r>
              <a:rPr lang="fr-BE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field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, enter the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word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‘organisation’ and click </a:t>
            </a:r>
            <a:r>
              <a:rPr lang="fr-BE" sz="1800" dirty="0" err="1" smtClean="0">
                <a:latin typeface="+mj-lt"/>
                <a:cs typeface="Arial" panose="020B0604020202020204" pitchFamily="34" charset="0"/>
              </a:rPr>
              <a:t>Search</a:t>
            </a:r>
            <a:endParaRPr lang="fr-BE" sz="1800" dirty="0" smtClean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8000"/>
            </a:pP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The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seach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results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will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mostly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be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org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charts of </a:t>
            </a:r>
            <a:r>
              <a:rPr lang="fr-BE" sz="1800" b="0" dirty="0" err="1">
                <a:latin typeface="+mj-lt"/>
                <a:ea typeface="+mn-ea"/>
                <a:cs typeface="Arial" panose="020B0604020202020204" pitchFamily="34" charset="0"/>
              </a:rPr>
              <a:t>different</a:t>
            </a:r>
            <a:r>
              <a:rPr lang="fr-BE" sz="1800" b="0" dirty="0">
                <a:latin typeface="+mj-lt"/>
                <a:ea typeface="+mn-ea"/>
                <a:cs typeface="Arial" panose="020B0604020202020204" pitchFamily="34" charset="0"/>
              </a:rPr>
              <a:t> commission </a:t>
            </a:r>
            <a:r>
              <a:rPr lang="fr-BE" sz="1800" b="0" dirty="0" err="1" smtClean="0">
                <a:latin typeface="+mj-lt"/>
                <a:ea typeface="+mn-ea"/>
                <a:cs typeface="Arial" panose="020B0604020202020204" pitchFamily="34" charset="0"/>
              </a:rPr>
              <a:t>departments</a:t>
            </a:r>
            <a:r>
              <a:rPr lang="fr-BE" sz="1800" b="0" dirty="0" smtClean="0"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lang="fr-BE" sz="18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Pick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one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org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chart, and click the </a:t>
            </a:r>
            <a:r>
              <a:rPr lang="fr-BE" sz="1800" dirty="0" err="1" smtClean="0">
                <a:latin typeface="+mj-lt"/>
                <a:cs typeface="Arial" panose="020B0604020202020204" pitchFamily="34" charset="0"/>
              </a:rPr>
              <a:t>edit</a:t>
            </a:r>
            <a:r>
              <a:rPr lang="fr-BE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link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on the far right of the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row</a:t>
            </a:r>
            <a:endParaRPr lang="fr-BE" sz="1800" i="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4725144"/>
            <a:ext cx="6376168" cy="1802979"/>
            <a:chOff x="2627784" y="4941169"/>
            <a:chExt cx="6376168" cy="18029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32889"/>
            <a:stretch/>
          </p:blipFill>
          <p:spPr>
            <a:xfrm>
              <a:off x="2627784" y="4941169"/>
              <a:ext cx="6376168" cy="180297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35900" y="5842658"/>
              <a:ext cx="356580" cy="3226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76726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374129"/>
            <a:ext cx="8229600" cy="936625"/>
          </a:xfrm>
        </p:spPr>
        <p:txBody>
          <a:bodyPr/>
          <a:lstStyle/>
          <a:p>
            <a:r>
              <a:rPr lang="fr-BE" sz="2400" dirty="0" smtClean="0"/>
              <a:t>Edit (</a:t>
            </a:r>
            <a:r>
              <a:rPr lang="fr-BE" sz="2400" dirty="0" err="1" smtClean="0"/>
              <a:t>don’t</a:t>
            </a:r>
            <a:r>
              <a:rPr lang="fr-BE" sz="2400" dirty="0" smtClean="0"/>
              <a:t> </a:t>
            </a:r>
            <a:r>
              <a:rPr lang="fr-BE" sz="2400" dirty="0" err="1" smtClean="0"/>
              <a:t>remove</a:t>
            </a:r>
            <a:r>
              <a:rPr lang="fr-BE" sz="2400" dirty="0" smtClean="0"/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40" y="1310754"/>
            <a:ext cx="4680519" cy="187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i="0" dirty="0" smtClean="0">
                <a:cs typeface="Arial" panose="020B0604020202020204" pitchFamily="34" charset="0"/>
              </a:rPr>
              <a:t>Scroll </a:t>
            </a:r>
            <a:r>
              <a:rPr lang="fr-BE" sz="1800" i="0" dirty="0">
                <a:cs typeface="Arial" panose="020B0604020202020204" pitchFamily="34" charset="0"/>
              </a:rPr>
              <a:t>down to the </a:t>
            </a:r>
            <a:r>
              <a:rPr lang="fr-BE" sz="1800" dirty="0">
                <a:cs typeface="Arial" panose="020B0604020202020204" pitchFamily="34" charset="0"/>
              </a:rPr>
              <a:t>File</a:t>
            </a:r>
            <a:r>
              <a:rPr lang="fr-BE" sz="1800" i="0" dirty="0">
                <a:cs typeface="Arial" panose="020B0604020202020204" pitchFamily="34" charset="0"/>
              </a:rPr>
              <a:t> </a:t>
            </a:r>
            <a:r>
              <a:rPr lang="fr-BE" sz="1800" i="0" dirty="0" err="1">
                <a:cs typeface="Arial" panose="020B0604020202020204" pitchFamily="34" charset="0"/>
              </a:rPr>
              <a:t>field</a:t>
            </a:r>
            <a:r>
              <a:rPr lang="fr-BE" sz="1800" i="0" dirty="0">
                <a:cs typeface="Arial" panose="020B0604020202020204" pitchFamily="34" charset="0"/>
              </a:rPr>
              <a:t> </a:t>
            </a:r>
            <a:r>
              <a:rPr lang="fr-BE" sz="1800" i="0" dirty="0" err="1">
                <a:cs typeface="Arial" panose="020B0604020202020204" pitchFamily="34" charset="0"/>
              </a:rPr>
              <a:t>where</a:t>
            </a:r>
            <a:r>
              <a:rPr lang="fr-BE" sz="1800" i="0" dirty="0">
                <a:cs typeface="Arial" panose="020B0604020202020204" pitchFamily="34" charset="0"/>
              </a:rPr>
              <a:t> </a:t>
            </a:r>
            <a:r>
              <a:rPr lang="fr-BE" sz="1800" i="0" dirty="0" err="1">
                <a:cs typeface="Arial" panose="020B0604020202020204" pitchFamily="34" charset="0"/>
              </a:rPr>
              <a:t>you</a:t>
            </a:r>
            <a:r>
              <a:rPr lang="fr-BE" sz="1800" i="0" dirty="0">
                <a:cs typeface="Arial" panose="020B0604020202020204" pitchFamily="34" charset="0"/>
              </a:rPr>
              <a:t> </a:t>
            </a:r>
            <a:r>
              <a:rPr lang="fr-BE" sz="1800" i="0" dirty="0" err="1">
                <a:cs typeface="Arial" panose="020B0604020202020204" pitchFamily="34" charset="0"/>
              </a:rPr>
              <a:t>see</a:t>
            </a:r>
            <a:r>
              <a:rPr lang="fr-BE" sz="1800" i="0" dirty="0">
                <a:cs typeface="Arial" panose="020B0604020202020204" pitchFamily="34" charset="0"/>
              </a:rPr>
              <a:t> a </a:t>
            </a:r>
            <a:r>
              <a:rPr lang="fr-BE" sz="1800" i="0" dirty="0" err="1">
                <a:cs typeface="Arial" panose="020B0604020202020204" pitchFamily="34" charset="0"/>
              </a:rPr>
              <a:t>thumbnail</a:t>
            </a:r>
            <a:r>
              <a:rPr lang="fr-BE" sz="1800" i="0" dirty="0">
                <a:cs typeface="Arial" panose="020B0604020202020204" pitchFamily="34" charset="0"/>
              </a:rPr>
              <a:t> of the file, </a:t>
            </a:r>
            <a:r>
              <a:rPr lang="fr-BE" sz="1800" i="0" dirty="0" err="1">
                <a:cs typeface="Arial" panose="020B0604020202020204" pitchFamily="34" charset="0"/>
              </a:rPr>
              <a:t>next</a:t>
            </a:r>
            <a:r>
              <a:rPr lang="fr-BE" sz="1800" i="0" dirty="0">
                <a:cs typeface="Arial" panose="020B0604020202020204" pitchFamily="34" charset="0"/>
              </a:rPr>
              <a:t> to a </a:t>
            </a:r>
            <a:r>
              <a:rPr lang="fr-BE" sz="1800" dirty="0" err="1">
                <a:cs typeface="Arial" panose="020B0604020202020204" pitchFamily="34" charset="0"/>
              </a:rPr>
              <a:t>Remove</a:t>
            </a:r>
            <a:r>
              <a:rPr lang="fr-BE" sz="1800" i="0" dirty="0">
                <a:cs typeface="Arial" panose="020B0604020202020204" pitchFamily="34" charset="0"/>
              </a:rPr>
              <a:t> and an </a:t>
            </a:r>
            <a:r>
              <a:rPr lang="fr-BE" sz="1800" dirty="0">
                <a:cs typeface="Arial" panose="020B0604020202020204" pitchFamily="34" charset="0"/>
              </a:rPr>
              <a:t>Edit</a:t>
            </a:r>
            <a:r>
              <a:rPr lang="fr-BE" sz="1800" i="0" dirty="0"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cs typeface="Arial" panose="020B0604020202020204" pitchFamily="34" charset="0"/>
              </a:rPr>
              <a:t>button</a:t>
            </a:r>
            <a:r>
              <a:rPr lang="fr-BE" sz="1800" i="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sz="1800" i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800" b="1" i="0" dirty="0">
                <a:cs typeface="Arial" panose="020B0604020202020204" pitchFamily="34" charset="0"/>
              </a:rPr>
              <a:t>Click the </a:t>
            </a:r>
            <a:r>
              <a:rPr lang="fr-BE" sz="1800" b="1" i="0" dirty="0" err="1">
                <a:cs typeface="Arial" panose="020B0604020202020204" pitchFamily="34" charset="0"/>
              </a:rPr>
              <a:t>edit</a:t>
            </a:r>
            <a:r>
              <a:rPr lang="fr-BE" sz="1800" b="1" i="0" dirty="0">
                <a:cs typeface="Arial" panose="020B0604020202020204" pitchFamily="34" charset="0"/>
              </a:rPr>
              <a:t> </a:t>
            </a:r>
            <a:r>
              <a:rPr lang="fr-BE" sz="1800" b="1" i="0" dirty="0" err="1">
                <a:cs typeface="Arial" panose="020B0604020202020204" pitchFamily="34" charset="0"/>
              </a:rPr>
              <a:t>button</a:t>
            </a:r>
            <a:r>
              <a:rPr lang="fr-BE" sz="1800" i="0" dirty="0">
                <a:cs typeface="Arial" panose="020B0604020202020204" pitchFamily="34" charset="0"/>
              </a:rPr>
              <a:t>. This </a:t>
            </a:r>
            <a:r>
              <a:rPr lang="fr-BE" sz="1800" i="0" dirty="0" err="1">
                <a:cs typeface="Arial" panose="020B0604020202020204" pitchFamily="34" charset="0"/>
              </a:rPr>
              <a:t>will</a:t>
            </a:r>
            <a:r>
              <a:rPr lang="fr-BE" sz="1800" i="0" dirty="0">
                <a:cs typeface="Arial" panose="020B0604020202020204" pitchFamily="34" charset="0"/>
              </a:rPr>
              <a:t> open the </a:t>
            </a:r>
            <a:r>
              <a:rPr lang="fr-BE" sz="1800" dirty="0">
                <a:cs typeface="Arial" panose="020B0604020202020204" pitchFamily="34" charset="0"/>
              </a:rPr>
              <a:t>Edit document</a:t>
            </a:r>
            <a:r>
              <a:rPr lang="fr-BE" sz="1800" i="0" dirty="0">
                <a:cs typeface="Arial" panose="020B0604020202020204" pitchFamily="34" charset="0"/>
              </a:rPr>
              <a:t> dialogue box.</a:t>
            </a:r>
          </a:p>
          <a:p>
            <a:pPr marL="0" indent="0">
              <a:buNone/>
            </a:pPr>
            <a:endParaRPr lang="fr-BE" sz="1800" i="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1800" i="0" dirty="0" smtClean="0">
              <a:latin typeface="+mj-lt"/>
              <a:cs typeface="Arial" panose="020B0604020202020204" pitchFamily="34" charset="0"/>
            </a:endParaRPr>
          </a:p>
          <a:p>
            <a:endParaRPr lang="fr-BE" sz="1800" i="0" dirty="0" smtClean="0">
              <a:latin typeface="+mj-lt"/>
              <a:cs typeface="Arial" panose="020B0604020202020204" pitchFamily="34" charset="0"/>
            </a:endParaRPr>
          </a:p>
          <a:p>
            <a:endParaRPr lang="fr-BE" sz="1800" i="0" dirty="0">
              <a:latin typeface="+mj-lt"/>
              <a:cs typeface="Arial" panose="020B0604020202020204" pitchFamily="34" charset="0"/>
            </a:endParaRPr>
          </a:p>
          <a:p>
            <a:endParaRPr lang="fr-BE" sz="1800" i="0" dirty="0">
              <a:latin typeface="+mj-lt"/>
              <a:cs typeface="Arial" panose="020B0604020202020204" pitchFamily="34" charset="0"/>
            </a:endParaRPr>
          </a:p>
          <a:p>
            <a:endParaRPr lang="fr-BE" sz="2300" i="0" dirty="0">
              <a:latin typeface="+mj-lt"/>
              <a:cs typeface="Arial" panose="020B0604020202020204" pitchFamily="34" charset="0"/>
            </a:endParaRPr>
          </a:p>
          <a:p>
            <a:endParaRPr lang="fr-BE" sz="2300" i="0" dirty="0"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04048" y="1198265"/>
            <a:ext cx="4048125" cy="2219325"/>
            <a:chOff x="5004048" y="1198265"/>
            <a:chExt cx="4048125" cy="2219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1198265"/>
              <a:ext cx="4048125" cy="2219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7524328" y="1916832"/>
              <a:ext cx="936104" cy="5760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47664" y="3916437"/>
            <a:ext cx="5578709" cy="21061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Do </a:t>
            </a:r>
            <a:r>
              <a:rPr lang="fr-BE" sz="160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not use the </a:t>
            </a:r>
            <a:r>
              <a:rPr lang="fr-BE" sz="160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Remove</a:t>
            </a:r>
            <a:r>
              <a:rPr lang="fr-BE" sz="160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button</a:t>
            </a:r>
            <a:r>
              <a:rPr lang="fr-BE" sz="160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when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updating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a file, as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this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operation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will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generate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a new url to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download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the file.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Since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site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users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frequently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bookmark links to documents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they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need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refer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back to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often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it’s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important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that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these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URLs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are stable.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Using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the Edit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button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allows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us to do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that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fr-BE" sz="2300" b="0" i="0" kern="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5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625"/>
          </a:xfrm>
        </p:spPr>
        <p:txBody>
          <a:bodyPr/>
          <a:lstStyle/>
          <a:p>
            <a:r>
              <a:rPr lang="fr-BE" sz="2400" dirty="0" err="1"/>
              <a:t>Upload</a:t>
            </a:r>
            <a:r>
              <a:rPr lang="fr-BE" sz="2400" dirty="0"/>
              <a:t> the new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3296"/>
            <a:ext cx="4176464" cy="403192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sz="1800" i="0" dirty="0" smtClean="0">
                <a:cs typeface="Arial" panose="020B0604020202020204" pitchFamily="34" charset="0"/>
              </a:rPr>
              <a:t>Once the </a:t>
            </a:r>
            <a:r>
              <a:rPr lang="fr-BE" sz="1800" dirty="0" smtClean="0">
                <a:cs typeface="Arial" panose="020B0604020202020204" pitchFamily="34" charset="0"/>
              </a:rPr>
              <a:t>Edit document</a:t>
            </a:r>
            <a:r>
              <a:rPr lang="fr-BE" sz="1800" i="0" dirty="0" smtClean="0"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cs typeface="Arial" panose="020B0604020202020204" pitchFamily="34" charset="0"/>
              </a:rPr>
              <a:t>window</a:t>
            </a:r>
            <a:r>
              <a:rPr lang="fr-BE" sz="1800" i="0" dirty="0" smtClean="0"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cs typeface="Arial" panose="020B0604020202020204" pitchFamily="34" charset="0"/>
              </a:rPr>
              <a:t>loads</a:t>
            </a:r>
            <a:endParaRPr lang="fr-BE" sz="1800" i="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i="0" dirty="0" smtClean="0">
                <a:cs typeface="Arial" panose="020B0604020202020204" pitchFamily="34" charset="0"/>
              </a:rPr>
              <a:t>use the </a:t>
            </a:r>
            <a:r>
              <a:rPr lang="fr-BE" sz="1800" dirty="0" smtClean="0">
                <a:cs typeface="Arial" panose="020B0604020202020204" pitchFamily="34" charset="0"/>
              </a:rPr>
              <a:t>Replace file </a:t>
            </a:r>
            <a:r>
              <a:rPr lang="fr-BE" sz="1800" i="0" dirty="0" err="1" smtClean="0">
                <a:cs typeface="Arial" panose="020B0604020202020204" pitchFamily="34" charset="0"/>
              </a:rPr>
              <a:t>field</a:t>
            </a:r>
            <a:r>
              <a:rPr lang="fr-BE" sz="1800" i="0" dirty="0" smtClean="0">
                <a:cs typeface="Arial" panose="020B0604020202020204" pitchFamily="34" charset="0"/>
              </a:rPr>
              <a:t> to </a:t>
            </a:r>
            <a:r>
              <a:rPr lang="fr-BE" sz="1800" i="0" dirty="0" err="1" smtClean="0">
                <a:cs typeface="Arial" panose="020B0604020202020204" pitchFamily="34" charset="0"/>
              </a:rPr>
              <a:t>upload</a:t>
            </a:r>
            <a:r>
              <a:rPr lang="fr-BE" sz="1800" i="0" dirty="0" smtClean="0">
                <a:cs typeface="Arial" panose="020B0604020202020204" pitchFamily="34" charset="0"/>
              </a:rPr>
              <a:t> the file </a:t>
            </a:r>
            <a:r>
              <a:rPr lang="fr-BE" sz="1800" i="0" dirty="0" err="1" smtClean="0">
                <a:cs typeface="Arial" panose="020B0604020202020204" pitchFamily="34" charset="0"/>
              </a:rPr>
              <a:t>from</a:t>
            </a:r>
            <a:r>
              <a:rPr lang="fr-BE" sz="1800" i="0" dirty="0" smtClean="0"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cs typeface="Arial" panose="020B0604020202020204" pitchFamily="34" charset="0"/>
              </a:rPr>
              <a:t>your</a:t>
            </a:r>
            <a:r>
              <a:rPr lang="fr-BE" sz="1800" i="0" dirty="0" smtClean="0">
                <a:cs typeface="Arial" panose="020B0604020202020204" pitchFamily="34" charset="0"/>
              </a:rPr>
              <a:t> pc</a:t>
            </a:r>
          </a:p>
          <a:p>
            <a:pPr lvl="1">
              <a:spcAft>
                <a:spcPts val="600"/>
              </a:spcAft>
              <a:buSzPct val="77000"/>
            </a:pPr>
            <a:r>
              <a:rPr lang="fr-BE" sz="1400" b="0" dirty="0">
                <a:cs typeface="Arial" panose="020B0604020202020204" pitchFamily="34" charset="0"/>
              </a:rPr>
              <a:t>u</a:t>
            </a:r>
            <a:r>
              <a:rPr lang="fr-BE" sz="1400" b="0" i="0" dirty="0" smtClean="0">
                <a:cs typeface="Arial" panose="020B0604020202020204" pitchFamily="34" charset="0"/>
              </a:rPr>
              <a:t>se the </a:t>
            </a:r>
            <a:r>
              <a:rPr lang="fr-BE" sz="1400" b="0" i="0" dirty="0" err="1" smtClean="0">
                <a:cs typeface="Arial" panose="020B0604020202020204" pitchFamily="34" charset="0"/>
              </a:rPr>
              <a:t>same</a:t>
            </a:r>
            <a:r>
              <a:rPr lang="fr-BE" sz="1400" b="0" i="0" dirty="0" smtClean="0">
                <a:cs typeface="Arial" panose="020B0604020202020204" pitchFamily="34" charset="0"/>
              </a:rPr>
              <a:t> test file </a:t>
            </a:r>
            <a:r>
              <a:rPr lang="fr-BE" sz="1400" b="0" i="0" dirty="0" err="1" smtClean="0">
                <a:cs typeface="Arial" panose="020B0604020202020204" pitchFamily="34" charset="0"/>
              </a:rPr>
              <a:t>you</a:t>
            </a:r>
            <a:r>
              <a:rPr lang="fr-BE" sz="1400" b="0" i="0" dirty="0" smtClean="0">
                <a:cs typeface="Arial" panose="020B0604020202020204" pitchFamily="34" charset="0"/>
              </a:rPr>
              <a:t> </a:t>
            </a:r>
            <a:r>
              <a:rPr lang="fr-BE" sz="1400" b="0" i="0" dirty="0" err="1" smtClean="0">
                <a:cs typeface="Arial" panose="020B0604020202020204" pitchFamily="34" charset="0"/>
              </a:rPr>
              <a:t>uploaded</a:t>
            </a:r>
            <a:r>
              <a:rPr lang="fr-BE" sz="1400" b="0" i="0" dirty="0" smtClean="0">
                <a:cs typeface="Arial" panose="020B0604020202020204" pitchFamily="34" charset="0"/>
              </a:rPr>
              <a:t> </a:t>
            </a:r>
            <a:r>
              <a:rPr lang="fr-BE" sz="1400" b="0" i="0" dirty="0" err="1" smtClean="0">
                <a:cs typeface="Arial" panose="020B0604020202020204" pitchFamily="34" charset="0"/>
              </a:rPr>
              <a:t>before</a:t>
            </a:r>
            <a:endParaRPr lang="fr-BE" sz="1400" b="0" i="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i="0" dirty="0" smtClean="0">
                <a:cs typeface="Arial" panose="020B0604020202020204" pitchFamily="34" charset="0"/>
              </a:rPr>
              <a:t>at the </a:t>
            </a:r>
            <a:r>
              <a:rPr lang="fr-BE" sz="1800" i="0" dirty="0" err="1" smtClean="0">
                <a:cs typeface="Arial" panose="020B0604020202020204" pitchFamily="34" charset="0"/>
              </a:rPr>
              <a:t>bottom</a:t>
            </a:r>
            <a:r>
              <a:rPr lang="fr-BE" sz="1800" i="0" dirty="0" smtClean="0"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cs typeface="Arial" panose="020B0604020202020204" pitchFamily="34" charset="0"/>
              </a:rPr>
              <a:t>left</a:t>
            </a:r>
            <a:r>
              <a:rPr lang="fr-BE" sz="1800" i="0" dirty="0" smtClean="0">
                <a:cs typeface="Arial" panose="020B0604020202020204" pitchFamily="34" charset="0"/>
              </a:rPr>
              <a:t> of the </a:t>
            </a:r>
            <a:r>
              <a:rPr lang="fr-BE" sz="1800" i="0" dirty="0" err="1" smtClean="0">
                <a:cs typeface="Arial" panose="020B0604020202020204" pitchFamily="34" charset="0"/>
              </a:rPr>
              <a:t>window</a:t>
            </a:r>
            <a:r>
              <a:rPr lang="fr-BE" sz="1800" i="0" dirty="0" smtClean="0">
                <a:cs typeface="Arial" panose="020B0604020202020204" pitchFamily="34" charset="0"/>
              </a:rPr>
              <a:t>, click </a:t>
            </a:r>
            <a:r>
              <a:rPr lang="fr-BE" sz="1800" i="0" dirty="0" err="1" smtClean="0">
                <a:cs typeface="Arial" panose="020B0604020202020204" pitchFamily="34" charset="0"/>
              </a:rPr>
              <a:t>save</a:t>
            </a:r>
            <a:endParaRPr lang="fr-BE" sz="1800" i="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800" i="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1800" i="0" dirty="0" smtClean="0">
                <a:cs typeface="Arial" panose="020B0604020202020204" pitchFamily="34" charset="0"/>
              </a:rPr>
              <a:t>scroll </a:t>
            </a:r>
            <a:r>
              <a:rPr lang="fr-BE" sz="1800" i="0" dirty="0">
                <a:cs typeface="Arial" panose="020B0604020202020204" pitchFamily="34" charset="0"/>
              </a:rPr>
              <a:t>down, select the </a:t>
            </a:r>
            <a:r>
              <a:rPr lang="fr-BE" sz="1800" dirty="0" err="1">
                <a:cs typeface="Arial" panose="020B0604020202020204" pitchFamily="34" charset="0"/>
              </a:rPr>
              <a:t>Publishing</a:t>
            </a:r>
            <a:r>
              <a:rPr lang="fr-BE" sz="1800" dirty="0">
                <a:cs typeface="Arial" panose="020B0604020202020204" pitchFamily="34" charset="0"/>
              </a:rPr>
              <a:t> options </a:t>
            </a:r>
            <a:r>
              <a:rPr lang="fr-BE" sz="1800" i="0" dirty="0">
                <a:cs typeface="Arial" panose="020B0604020202020204" pitchFamily="34" charset="0"/>
              </a:rPr>
              <a:t>tab and </a:t>
            </a:r>
            <a:r>
              <a:rPr lang="fr-BE" sz="1800" i="0" dirty="0" err="1">
                <a:cs typeface="Arial" panose="020B0604020202020204" pitchFamily="34" charset="0"/>
              </a:rPr>
              <a:t>save</a:t>
            </a:r>
            <a:r>
              <a:rPr lang="fr-BE" sz="1800" i="0" dirty="0">
                <a:cs typeface="Arial" panose="020B0604020202020204" pitchFamily="34" charset="0"/>
              </a:rPr>
              <a:t> as </a:t>
            </a:r>
            <a:r>
              <a:rPr lang="fr-BE" sz="1800" dirty="0" err="1" smtClean="0">
                <a:cs typeface="Arial" panose="020B0604020202020204" pitchFamily="34" charset="0"/>
              </a:rPr>
              <a:t>Needs</a:t>
            </a:r>
            <a:r>
              <a:rPr lang="fr-BE" sz="1800" dirty="0" smtClean="0">
                <a:cs typeface="Arial" panose="020B0604020202020204" pitchFamily="34" charset="0"/>
              </a:rPr>
              <a:t> </a:t>
            </a:r>
            <a:r>
              <a:rPr lang="fr-BE" sz="1800" dirty="0" err="1" smtClean="0">
                <a:cs typeface="Arial" panose="020B0604020202020204" pitchFamily="34" charset="0"/>
              </a:rPr>
              <a:t>review</a:t>
            </a:r>
            <a:r>
              <a:rPr lang="fr-BE" sz="1800" i="0" dirty="0" smtClean="0">
                <a:cs typeface="Arial" panose="020B0604020202020204" pitchFamily="34" charset="0"/>
              </a:rPr>
              <a:t>, </a:t>
            </a:r>
            <a:r>
              <a:rPr lang="fr-BE" sz="1800" i="0" dirty="0">
                <a:cs typeface="Arial" panose="020B0604020202020204" pitchFamily="34" charset="0"/>
              </a:rPr>
              <a:t>as </a:t>
            </a:r>
            <a:r>
              <a:rPr lang="fr-BE" sz="1800" i="0" dirty="0" err="1">
                <a:cs typeface="Arial" panose="020B0604020202020204" pitchFamily="34" charset="0"/>
              </a:rPr>
              <a:t>before</a:t>
            </a:r>
            <a:r>
              <a:rPr lang="fr-BE" sz="1800" i="0" dirty="0" smtClean="0">
                <a:cs typeface="Arial" panose="020B0604020202020204" pitchFamily="34" charset="0"/>
              </a:rPr>
              <a:t>.</a:t>
            </a:r>
            <a:endParaRPr lang="fr-BE" sz="1800" i="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sz="1800" i="0" dirty="0" smtClean="0">
              <a:cs typeface="Arial" panose="020B0604020202020204" pitchFamily="34" charset="0"/>
            </a:endParaRPr>
          </a:p>
          <a:p>
            <a:endParaRPr lang="fr-BE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552" y="5516686"/>
            <a:ext cx="757433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fr-BE" sz="1800" b="0" i="0" kern="0" dirty="0" err="1" smtClean="0">
                <a:cs typeface="Arial" panose="020B0604020202020204" pitchFamily="34" charset="0"/>
              </a:rPr>
              <a:t>Keep</a:t>
            </a:r>
            <a:r>
              <a:rPr lang="fr-BE" sz="1800" b="0" i="0" kern="0" dirty="0" smtClean="0">
                <a:cs typeface="Arial" panose="020B0604020202020204" pitchFamily="34" charset="0"/>
              </a:rPr>
              <a:t> a note of the url of the file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node</a:t>
            </a:r>
            <a:r>
              <a:rPr lang="fr-BE" sz="1800" b="0" i="0" kern="0" dirty="0" smtClean="0">
                <a:cs typeface="Arial" panose="020B0604020202020204" pitchFamily="34" charset="0"/>
              </a:rPr>
              <a:t>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that</a:t>
            </a:r>
            <a:r>
              <a:rPr lang="fr-BE" sz="1800" b="0" i="0" kern="0" dirty="0" smtClean="0">
                <a:cs typeface="Arial" panose="020B0604020202020204" pitchFamily="34" charset="0"/>
              </a:rPr>
              <a:t>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you</a:t>
            </a:r>
            <a:r>
              <a:rPr lang="fr-BE" sz="1800" b="0" i="0" kern="0" dirty="0" smtClean="0">
                <a:cs typeface="Arial" panose="020B0604020202020204" pitchFamily="34" charset="0"/>
              </a:rPr>
              <a:t> have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updated</a:t>
            </a:r>
            <a:r>
              <a:rPr lang="fr-BE" sz="1800" b="0" i="0" kern="0" dirty="0" smtClean="0">
                <a:cs typeface="Arial" panose="020B0604020202020204" pitchFamily="34" charset="0"/>
              </a:rPr>
              <a:t> to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join</a:t>
            </a:r>
            <a:r>
              <a:rPr lang="fr-BE" sz="1800" b="0" i="0" kern="0" dirty="0" smtClean="0">
                <a:cs typeface="Arial" panose="020B0604020202020204" pitchFamily="34" charset="0"/>
              </a:rPr>
              <a:t> to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your</a:t>
            </a:r>
            <a:r>
              <a:rPr lang="fr-BE" sz="1800" b="0" i="0" kern="0" dirty="0" smtClean="0">
                <a:cs typeface="Arial" panose="020B0604020202020204" pitchFamily="34" charset="0"/>
              </a:rPr>
              <a:t>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request</a:t>
            </a:r>
            <a:r>
              <a:rPr lang="fr-BE" sz="1800" b="0" i="0" kern="0" dirty="0" smtClean="0">
                <a:cs typeface="Arial" panose="020B0604020202020204" pitchFamily="34" charset="0"/>
              </a:rPr>
              <a:t> for </a:t>
            </a:r>
            <a:r>
              <a:rPr lang="fr-BE" sz="1800" b="0" i="0" kern="0" dirty="0" err="1" smtClean="0">
                <a:cs typeface="Arial" panose="020B0604020202020204" pitchFamily="34" charset="0"/>
              </a:rPr>
              <a:t>access</a:t>
            </a:r>
            <a:r>
              <a:rPr lang="fr-BE" sz="1800" b="0" i="0" kern="0" dirty="0" smtClean="0">
                <a:cs typeface="Arial" panose="020B0604020202020204" pitchFamily="34" charset="0"/>
              </a:rPr>
              <a:t> to the /info site CMS.</a:t>
            </a:r>
          </a:p>
          <a:p>
            <a:endParaRPr lang="fr-BE" sz="1800" b="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4751966" y="836712"/>
            <a:ext cx="4284180" cy="3488138"/>
            <a:chOff x="4751966" y="1413296"/>
            <a:chExt cx="4284180" cy="34881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20700"/>
            <a:stretch/>
          </p:blipFill>
          <p:spPr>
            <a:xfrm>
              <a:off x="4751966" y="1413296"/>
              <a:ext cx="4284180" cy="3384376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868144" y="1844824"/>
              <a:ext cx="936104" cy="5760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8368" y="4509120"/>
              <a:ext cx="637728" cy="3923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72705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5832648" cy="1224136"/>
          </a:xfrm>
        </p:spPr>
        <p:txBody>
          <a:bodyPr/>
          <a:lstStyle/>
          <a:p>
            <a:r>
              <a:rPr lang="fr-BE" dirty="0" err="1" smtClean="0"/>
              <a:t>Add</a:t>
            </a:r>
            <a:r>
              <a:rPr lang="fr-BE" dirty="0" smtClean="0"/>
              <a:t> </a:t>
            </a:r>
            <a:r>
              <a:rPr lang="fr-BE" dirty="0" err="1" smtClean="0"/>
              <a:t>another</a:t>
            </a:r>
            <a:r>
              <a:rPr lang="fr-BE" dirty="0" smtClean="0"/>
              <a:t> </a:t>
            </a:r>
            <a:r>
              <a:rPr lang="fr-BE" dirty="0" err="1" smtClean="0"/>
              <a:t>language</a:t>
            </a:r>
            <a:r>
              <a:rPr lang="fr-BE" dirty="0" smtClean="0"/>
              <a:t> version of a file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978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Translate tab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12582"/>
            <a:ext cx="8363272" cy="308457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800" i="0" dirty="0" smtClean="0">
                <a:latin typeface="+mj-lt"/>
              </a:rPr>
              <a:t>In </a:t>
            </a:r>
            <a:r>
              <a:rPr lang="fr-BE" sz="1800" i="0" dirty="0" err="1" smtClean="0">
                <a:latin typeface="+mj-lt"/>
              </a:rPr>
              <a:t>this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exercise</a:t>
            </a:r>
            <a:r>
              <a:rPr lang="fr-BE" sz="1800" i="0" dirty="0" smtClean="0">
                <a:latin typeface="+mj-lt"/>
              </a:rPr>
              <a:t>, </a:t>
            </a:r>
            <a:r>
              <a:rPr lang="fr-BE" sz="1800" i="0" dirty="0" err="1" smtClean="0">
                <a:latin typeface="+mj-lt"/>
              </a:rPr>
              <a:t>we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will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simulate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adding</a:t>
            </a:r>
            <a:r>
              <a:rPr lang="fr-BE" sz="1800" i="0" dirty="0" smtClean="0">
                <a:latin typeface="+mj-lt"/>
              </a:rPr>
              <a:t> a new </a:t>
            </a:r>
            <a:r>
              <a:rPr lang="fr-BE" sz="1800" i="0" dirty="0" err="1" smtClean="0">
                <a:latin typeface="+mj-lt"/>
              </a:rPr>
              <a:t>language</a:t>
            </a:r>
            <a:r>
              <a:rPr lang="fr-BE" sz="1800" i="0" dirty="0" smtClean="0">
                <a:latin typeface="+mj-lt"/>
              </a:rPr>
              <a:t> version of the first file </a:t>
            </a:r>
            <a:r>
              <a:rPr lang="fr-BE" sz="1800" i="0" dirty="0" err="1" smtClean="0">
                <a:latin typeface="+mj-lt"/>
              </a:rPr>
              <a:t>you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added</a:t>
            </a:r>
            <a:endParaRPr lang="fr-BE" sz="1800" i="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800" i="0" dirty="0" smtClean="0">
                <a:latin typeface="+mj-lt"/>
              </a:rPr>
              <a:t>Go to the front end of the file </a:t>
            </a:r>
            <a:r>
              <a:rPr lang="fr-BE" sz="1800" i="0" dirty="0" err="1" smtClean="0">
                <a:latin typeface="+mj-lt"/>
              </a:rPr>
              <a:t>you</a:t>
            </a:r>
            <a:r>
              <a:rPr lang="fr-BE" sz="1800" i="0" dirty="0" smtClean="0">
                <a:latin typeface="+mj-lt"/>
              </a:rPr>
              <a:t> </a:t>
            </a:r>
            <a:r>
              <a:rPr lang="fr-BE" sz="1800" i="0" dirty="0" err="1" smtClean="0">
                <a:latin typeface="+mj-lt"/>
              </a:rPr>
              <a:t>uploaded</a:t>
            </a:r>
            <a:r>
              <a:rPr lang="fr-BE" sz="1800" i="0" dirty="0" smtClean="0">
                <a:latin typeface="+mj-lt"/>
              </a:rPr>
              <a:t> in the first </a:t>
            </a:r>
            <a:r>
              <a:rPr lang="fr-BE" sz="1800" i="0" dirty="0" err="1" smtClean="0">
                <a:latin typeface="+mj-lt"/>
              </a:rPr>
              <a:t>exercise</a:t>
            </a:r>
            <a:endParaRPr lang="fr-BE" sz="1800" i="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BE" sz="1400" i="0" dirty="0" smtClean="0">
                <a:latin typeface="+mj-lt"/>
              </a:rPr>
              <a:t> </a:t>
            </a:r>
            <a:r>
              <a:rPr lang="fr-BE" sz="1600" b="0" i="0" dirty="0" err="1" smtClean="0">
                <a:latin typeface="+mj-lt"/>
              </a:rPr>
              <a:t>Hint</a:t>
            </a:r>
            <a:r>
              <a:rPr lang="fr-BE" sz="1600" b="0" i="0" dirty="0" smtClean="0">
                <a:latin typeface="+mj-lt"/>
              </a:rPr>
              <a:t>: </a:t>
            </a:r>
            <a:r>
              <a:rPr lang="fr-BE" sz="1600" b="0" i="0" dirty="0" err="1" smtClean="0">
                <a:latin typeface="+mj-lt"/>
              </a:rPr>
              <a:t>past</a:t>
            </a:r>
            <a:r>
              <a:rPr lang="fr-BE" sz="1600" b="0" dirty="0" err="1" smtClean="0">
                <a:latin typeface="+mj-lt"/>
              </a:rPr>
              <a:t>e</a:t>
            </a:r>
            <a:r>
              <a:rPr lang="fr-BE" sz="1600" b="0" dirty="0" smtClean="0">
                <a:latin typeface="+mj-lt"/>
              </a:rPr>
              <a:t> the URL </a:t>
            </a:r>
            <a:r>
              <a:rPr lang="fr-BE" sz="1600" b="0" dirty="0" err="1" smtClean="0">
                <a:latin typeface="+mj-lt"/>
              </a:rPr>
              <a:t>you</a:t>
            </a:r>
            <a:r>
              <a:rPr lang="fr-BE" sz="1600" b="0" dirty="0" smtClean="0">
                <a:latin typeface="+mj-lt"/>
              </a:rPr>
              <a:t> </a:t>
            </a:r>
            <a:r>
              <a:rPr lang="fr-BE" sz="1600" b="0" dirty="0" err="1" smtClean="0">
                <a:latin typeface="+mj-lt"/>
              </a:rPr>
              <a:t>saved</a:t>
            </a:r>
            <a:r>
              <a:rPr lang="fr-BE" sz="1600" b="0" dirty="0" smtClean="0">
                <a:latin typeface="+mj-lt"/>
              </a:rPr>
              <a:t> </a:t>
            </a:r>
            <a:r>
              <a:rPr lang="fr-BE" sz="1600" b="0" dirty="0" err="1" smtClean="0">
                <a:latin typeface="+mj-lt"/>
              </a:rPr>
              <a:t>into</a:t>
            </a:r>
            <a:r>
              <a:rPr lang="fr-BE" sz="1600" b="0" dirty="0" smtClean="0">
                <a:latin typeface="+mj-lt"/>
              </a:rPr>
              <a:t> </a:t>
            </a:r>
            <a:r>
              <a:rPr lang="fr-BE" sz="1600" b="0" dirty="0" err="1" smtClean="0">
                <a:latin typeface="+mj-lt"/>
              </a:rPr>
              <a:t>your</a:t>
            </a:r>
            <a:r>
              <a:rPr lang="fr-BE" sz="1600" b="0" dirty="0" smtClean="0">
                <a:latin typeface="+mj-lt"/>
              </a:rPr>
              <a:t> browser bar</a:t>
            </a:r>
            <a:endParaRPr lang="fr-BE" sz="1400" i="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smtClean="0">
                <a:latin typeface="+mj-lt"/>
              </a:rPr>
              <a:t>Click the translate tab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573016"/>
            <a:ext cx="5112568" cy="290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23928" y="5085184"/>
            <a:ext cx="57606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9089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err="1" smtClean="0"/>
              <a:t>Partially</a:t>
            </a:r>
            <a:r>
              <a:rPr lang="fr-BE" sz="2400" dirty="0" smtClean="0"/>
              <a:t> </a:t>
            </a:r>
            <a:r>
              <a:rPr lang="fr-BE" sz="2400" dirty="0" err="1" smtClean="0"/>
              <a:t>translated</a:t>
            </a:r>
            <a:r>
              <a:rPr lang="fr-BE" sz="2400" dirty="0" smtClean="0"/>
              <a:t> interface of the CMS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52542"/>
            <a:ext cx="8363272" cy="492941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Find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the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language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you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want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to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add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in the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list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BE" sz="1800" i="0" dirty="0" smtClean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BE" sz="1800" i="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i="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BE" sz="1800" i="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i="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Click </a:t>
            </a:r>
            <a:r>
              <a:rPr lang="fr-BE" sz="1800" dirty="0" err="1" smtClean="0">
                <a:latin typeface="+mj-lt"/>
                <a:cs typeface="Arial" panose="020B0604020202020204" pitchFamily="34" charset="0"/>
              </a:rPr>
              <a:t>Add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on the right hand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side</a:t>
            </a:r>
            <a:r>
              <a:rPr lang="fr-BE" sz="1800" i="0" dirty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for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your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chosen</a:t>
            </a:r>
            <a:r>
              <a:rPr lang="fr-BE" sz="1800" i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800" i="0" dirty="0" err="1" smtClean="0">
                <a:latin typeface="+mj-lt"/>
                <a:cs typeface="Arial" panose="020B0604020202020204" pitchFamily="34" charset="0"/>
              </a:rPr>
              <a:t>language</a:t>
            </a:r>
            <a:endParaRPr lang="fr-BE" sz="1800" i="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0421"/>
          <a:stretch/>
        </p:blipFill>
        <p:spPr>
          <a:xfrm>
            <a:off x="899592" y="4581128"/>
            <a:ext cx="5405040" cy="1719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076056" y="5589240"/>
            <a:ext cx="43204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04032" y="1844824"/>
            <a:ext cx="5400600" cy="19442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Choose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language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that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you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are </a:t>
            </a: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familiar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1" i="0" kern="0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with</a:t>
            </a:r>
            <a:r>
              <a:rPr lang="fr-BE" sz="1600" b="1" i="0" kern="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This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is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because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parts of the CMS back end are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translated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, and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will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display in the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target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language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while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you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are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working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on translations.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If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you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choose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a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language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you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don’t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speak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you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may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get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 smtClean="0">
                <a:latin typeface="+mj-lt"/>
                <a:cs typeface="Arial" panose="020B0604020202020204" pitchFamily="34" charset="0"/>
              </a:rPr>
              <a:t>lost</a:t>
            </a:r>
            <a:r>
              <a:rPr lang="fr-BE" sz="1600" b="0" i="0" kern="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71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4720"/>
            <a:ext cx="8229600" cy="936625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Upload</a:t>
            </a:r>
            <a:r>
              <a:rPr lang="fr-BE" sz="2400" dirty="0" smtClean="0"/>
              <a:t> the new </a:t>
            </a:r>
            <a:r>
              <a:rPr lang="fr-BE" sz="2400" dirty="0" err="1" smtClean="0"/>
              <a:t>language</a:t>
            </a:r>
            <a:r>
              <a:rPr lang="fr-BE" sz="2400" dirty="0" smtClean="0"/>
              <a:t> version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79624"/>
            <a:ext cx="8229600" cy="5678376"/>
          </a:xfrm>
        </p:spPr>
        <p:txBody>
          <a:bodyPr>
            <a:normAutofit/>
          </a:bodyPr>
          <a:lstStyle/>
          <a:p>
            <a:r>
              <a:rPr lang="fr-BE" sz="1800" i="0" dirty="0" smtClean="0"/>
              <a:t>Enter the </a:t>
            </a:r>
            <a:r>
              <a:rPr lang="fr-BE" sz="1800" i="0" dirty="0" err="1" smtClean="0"/>
              <a:t>title</a:t>
            </a:r>
            <a:r>
              <a:rPr lang="fr-BE" sz="1800" i="0" dirty="0" smtClean="0"/>
              <a:t> of the file in the </a:t>
            </a:r>
            <a:r>
              <a:rPr lang="fr-BE" sz="1800" i="0" dirty="0" err="1" smtClean="0"/>
              <a:t>target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language</a:t>
            </a:r>
            <a:endParaRPr lang="fr-BE" sz="1800" i="0" dirty="0" smtClean="0"/>
          </a:p>
          <a:p>
            <a:pPr lvl="1">
              <a:buSzPct val="77000"/>
            </a:pPr>
            <a:r>
              <a:rPr lang="fr-BE" sz="1600" b="0" dirty="0" err="1" smtClean="0"/>
              <a:t>Hint</a:t>
            </a:r>
            <a:r>
              <a:rPr lang="fr-BE" sz="1600" b="0" dirty="0" smtClean="0"/>
              <a:t>: </a:t>
            </a:r>
            <a:r>
              <a:rPr lang="fr-BE" sz="1600" b="0" dirty="0" err="1" smtClean="0"/>
              <a:t>you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can</a:t>
            </a:r>
            <a:r>
              <a:rPr lang="fr-BE" sz="1600" b="0" dirty="0" smtClean="0"/>
              <a:t> copy-</a:t>
            </a:r>
            <a:r>
              <a:rPr lang="fr-BE" sz="1600" b="0" dirty="0" err="1" smtClean="0"/>
              <a:t>paste</a:t>
            </a:r>
            <a:r>
              <a:rPr lang="fr-BE" sz="1600" b="0" dirty="0" smtClean="0"/>
              <a:t> the </a:t>
            </a:r>
            <a:r>
              <a:rPr lang="fr-BE" sz="1600" b="0" dirty="0" err="1" smtClean="0"/>
              <a:t>title</a:t>
            </a:r>
            <a:r>
              <a:rPr lang="fr-BE" sz="1600" b="0" dirty="0" smtClean="0"/>
              <a:t> in the </a:t>
            </a:r>
            <a:r>
              <a:rPr lang="fr-BE" sz="1600" b="0" dirty="0" err="1" smtClean="0"/>
              <a:t>target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language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from</a:t>
            </a:r>
            <a:r>
              <a:rPr lang="fr-BE" sz="1600" b="0" dirty="0" smtClean="0"/>
              <a:t> the document </a:t>
            </a:r>
            <a:r>
              <a:rPr lang="fr-BE" sz="1600" b="0" dirty="0" err="1" smtClean="0"/>
              <a:t>itself</a:t>
            </a:r>
            <a:r>
              <a:rPr lang="fr-BE" sz="1600" b="0" dirty="0" smtClean="0"/>
              <a:t> </a:t>
            </a:r>
          </a:p>
          <a:p>
            <a:pPr lvl="1">
              <a:buSzPct val="77000"/>
            </a:pPr>
            <a:r>
              <a:rPr lang="fr-BE" sz="1600" b="0" dirty="0" smtClean="0"/>
              <a:t>If </a:t>
            </a:r>
            <a:r>
              <a:rPr lang="fr-BE" sz="1600" b="0" dirty="0" err="1" smtClean="0"/>
              <a:t>you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don’t</a:t>
            </a:r>
            <a:r>
              <a:rPr lang="fr-BE" sz="1600" b="0" dirty="0" smtClean="0"/>
              <a:t> enter the </a:t>
            </a:r>
            <a:r>
              <a:rPr lang="fr-BE" sz="1600" b="0" dirty="0" err="1" smtClean="0"/>
              <a:t>translated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title</a:t>
            </a:r>
            <a:r>
              <a:rPr lang="fr-BE" sz="1600" b="0" dirty="0" smtClean="0"/>
              <a:t>, the English </a:t>
            </a:r>
            <a:r>
              <a:rPr lang="fr-BE" sz="1600" b="0" dirty="0" err="1" smtClean="0"/>
              <a:t>title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will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be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shown</a:t>
            </a:r>
            <a:r>
              <a:rPr lang="fr-BE" sz="1600" b="0" dirty="0" smtClean="0"/>
              <a:t> to site </a:t>
            </a:r>
            <a:r>
              <a:rPr lang="fr-BE" sz="1600" b="0" dirty="0" err="1" smtClean="0"/>
              <a:t>users</a:t>
            </a:r>
            <a:r>
              <a:rPr lang="fr-BE" sz="1600" b="0" dirty="0" smtClean="0"/>
              <a:t>, </a:t>
            </a:r>
            <a:r>
              <a:rPr lang="fr-BE" sz="1600" b="0" dirty="0" err="1" smtClean="0"/>
              <a:t>which</a:t>
            </a:r>
            <a:r>
              <a:rPr lang="fr-BE" sz="1600" b="0" dirty="0"/>
              <a:t> </a:t>
            </a:r>
            <a:r>
              <a:rPr lang="fr-BE" sz="1600" b="0" dirty="0" err="1" smtClean="0"/>
              <a:t>negatively</a:t>
            </a:r>
            <a:r>
              <a:rPr lang="fr-BE" sz="1600" b="0" dirty="0" smtClean="0"/>
              <a:t> impacts user </a:t>
            </a:r>
            <a:r>
              <a:rPr lang="fr-BE" sz="1600" b="0" dirty="0" err="1" smtClean="0"/>
              <a:t>experence</a:t>
            </a:r>
            <a:endParaRPr lang="fr-BE" sz="1400" b="0" i="0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fr-BE" sz="1800" i="0" dirty="0" smtClean="0"/>
              <a:t>Scroll down to the </a:t>
            </a:r>
            <a:r>
              <a:rPr lang="fr-BE" sz="1800" dirty="0" smtClean="0"/>
              <a:t>File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where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see</a:t>
            </a:r>
            <a:r>
              <a:rPr lang="fr-BE" sz="1800" i="0" dirty="0" smtClean="0"/>
              <a:t> an </a:t>
            </a:r>
            <a:r>
              <a:rPr lang="fr-BE" sz="1800" i="0" dirty="0" err="1" smtClean="0"/>
              <a:t>thumbnail</a:t>
            </a:r>
            <a:r>
              <a:rPr lang="fr-BE" sz="1800" i="0" dirty="0" smtClean="0"/>
              <a:t> image of the </a:t>
            </a:r>
            <a:r>
              <a:rPr lang="fr-BE" sz="1800" i="0" dirty="0" err="1" smtClean="0"/>
              <a:t>existing</a:t>
            </a:r>
            <a:r>
              <a:rPr lang="fr-BE" sz="1800" i="0" dirty="0" smtClean="0"/>
              <a:t> file</a:t>
            </a:r>
            <a:endParaRPr lang="fr-BE" sz="1800" dirty="0" smtClean="0"/>
          </a:p>
          <a:p>
            <a:r>
              <a:rPr lang="fr-BE" sz="1800" i="0" dirty="0" smtClean="0"/>
              <a:t>Click </a:t>
            </a:r>
            <a:r>
              <a:rPr lang="fr-BE" sz="1800" b="1" i="0" dirty="0" err="1" smtClean="0"/>
              <a:t>Remove</a:t>
            </a:r>
            <a:r>
              <a:rPr lang="fr-BE" sz="1800" i="0" dirty="0"/>
              <a:t>.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Wait</a:t>
            </a:r>
            <a:r>
              <a:rPr lang="fr-BE" sz="1800" i="0" dirty="0" smtClean="0"/>
              <a:t> for the </a:t>
            </a:r>
            <a:r>
              <a:rPr lang="fr-BE" sz="1800" i="0" dirty="0" err="1" smtClean="0"/>
              <a:t>field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refresh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then</a:t>
            </a:r>
            <a:r>
              <a:rPr lang="fr-BE" sz="1800" i="0" dirty="0" smtClean="0"/>
              <a:t> click </a:t>
            </a:r>
            <a:r>
              <a:rPr lang="fr-BE" sz="1800" dirty="0" err="1" smtClean="0"/>
              <a:t>Browse</a:t>
            </a:r>
            <a:endParaRPr lang="fr-BE" sz="1800" dirty="0" smtClean="0"/>
          </a:p>
          <a:p>
            <a:endParaRPr lang="fr-BE" sz="1800" i="0" dirty="0" smtClean="0"/>
          </a:p>
          <a:p>
            <a:endParaRPr lang="fr-BE" sz="1800" i="0" dirty="0"/>
          </a:p>
          <a:p>
            <a:endParaRPr lang="fr-BE" sz="1800" i="0" dirty="0" smtClean="0"/>
          </a:p>
          <a:p>
            <a:r>
              <a:rPr lang="fr-BE" sz="1800" i="0" dirty="0" smtClean="0"/>
              <a:t>Select the file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want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upload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from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your</a:t>
            </a:r>
            <a:r>
              <a:rPr lang="fr-BE" sz="1800" i="0" dirty="0" smtClean="0"/>
              <a:t> computer </a:t>
            </a:r>
          </a:p>
          <a:p>
            <a:pPr lvl="1">
              <a:buSzPct val="77000"/>
            </a:pPr>
            <a:r>
              <a:rPr lang="fr-BE" sz="1600" b="0" dirty="0" err="1" smtClean="0"/>
              <a:t>Hint</a:t>
            </a:r>
            <a:r>
              <a:rPr lang="fr-BE" sz="1600" b="0" dirty="0" smtClean="0"/>
              <a:t>: use the 2</a:t>
            </a:r>
            <a:r>
              <a:rPr lang="fr-BE" sz="1600" b="0" baseline="30000" dirty="0" smtClean="0"/>
              <a:t>nd</a:t>
            </a:r>
            <a:r>
              <a:rPr lang="fr-BE" sz="1600" b="0" dirty="0" smtClean="0"/>
              <a:t> test file </a:t>
            </a:r>
            <a:r>
              <a:rPr lang="fr-BE" sz="1600" b="0" dirty="0" err="1" smtClean="0"/>
              <a:t>you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downloaded</a:t>
            </a:r>
            <a:r>
              <a:rPr lang="fr-BE" sz="1600" b="0" dirty="0" smtClean="0"/>
              <a:t> on slide 5</a:t>
            </a:r>
          </a:p>
          <a:p>
            <a:pPr lvl="1">
              <a:buSzPct val="77000"/>
            </a:pPr>
            <a:r>
              <a:rPr lang="fr-BE" sz="1600" b="0" dirty="0" err="1" smtClean="0"/>
              <a:t>R</a:t>
            </a:r>
            <a:r>
              <a:rPr lang="fr-BE" sz="1600" b="0" i="0" dirty="0" err="1" smtClean="0"/>
              <a:t>emember</a:t>
            </a:r>
            <a:r>
              <a:rPr lang="fr-BE" sz="1600" b="0" i="0" dirty="0" smtClean="0"/>
              <a:t> to </a:t>
            </a:r>
            <a:r>
              <a:rPr lang="fr-BE" sz="1600" b="0" i="0" dirty="0" err="1" smtClean="0"/>
              <a:t>follow</a:t>
            </a:r>
            <a:r>
              <a:rPr lang="fr-BE" sz="1600" b="0" i="0" dirty="0" smtClean="0"/>
              <a:t> the </a:t>
            </a:r>
            <a:r>
              <a:rPr lang="fr-BE" sz="1600" b="0" i="0" dirty="0" err="1" smtClean="0"/>
              <a:t>naming</a:t>
            </a:r>
            <a:r>
              <a:rPr lang="fr-BE" sz="1600" b="0" i="0" dirty="0" smtClean="0"/>
              <a:t> convention. The new file </a:t>
            </a:r>
            <a:r>
              <a:rPr lang="fr-BE" sz="1600" b="0" i="0" dirty="0" err="1" smtClean="0"/>
              <a:t>name</a:t>
            </a:r>
            <a:r>
              <a:rPr lang="fr-BE" sz="1600" b="0" i="0" dirty="0" smtClean="0"/>
              <a:t> </a:t>
            </a:r>
            <a:r>
              <a:rPr lang="fr-BE" sz="1600" b="0" i="0" dirty="0" err="1" smtClean="0"/>
              <a:t>should</a:t>
            </a:r>
            <a:r>
              <a:rPr lang="fr-BE" sz="1600" b="0" i="0" dirty="0" smtClean="0"/>
              <a:t> </a:t>
            </a:r>
            <a:r>
              <a:rPr lang="fr-BE" sz="1600" b="0" i="0" dirty="0" err="1" smtClean="0"/>
              <a:t>be</a:t>
            </a:r>
            <a:r>
              <a:rPr lang="fr-BE" sz="1600" b="0" i="0" dirty="0" smtClean="0"/>
              <a:t> the </a:t>
            </a:r>
            <a:r>
              <a:rPr lang="fr-BE" sz="1600" b="0" i="0" dirty="0" err="1" smtClean="0"/>
              <a:t>same</a:t>
            </a:r>
            <a:r>
              <a:rPr lang="fr-BE" sz="1600" b="0" i="0" dirty="0" smtClean="0"/>
              <a:t> as the source </a:t>
            </a:r>
            <a:r>
              <a:rPr lang="fr-BE" sz="1600" b="0" i="0" dirty="0" err="1" smtClean="0"/>
              <a:t>language</a:t>
            </a:r>
            <a:r>
              <a:rPr lang="fr-BE" sz="1600" b="0" i="0" dirty="0" smtClean="0"/>
              <a:t> file </a:t>
            </a:r>
            <a:r>
              <a:rPr lang="fr-BE" sz="1600" b="0" i="0" dirty="0" err="1" smtClean="0"/>
              <a:t>name</a:t>
            </a:r>
            <a:r>
              <a:rPr lang="fr-BE" sz="1600" b="0" i="0" dirty="0" smtClean="0"/>
              <a:t>, </a:t>
            </a:r>
            <a:r>
              <a:rPr lang="fr-BE" sz="1600" b="0" i="0" dirty="0" err="1" smtClean="0"/>
              <a:t>with</a:t>
            </a:r>
            <a:r>
              <a:rPr lang="fr-BE" sz="1600" b="0" i="0" dirty="0" smtClean="0"/>
              <a:t> the relevant </a:t>
            </a:r>
            <a:r>
              <a:rPr lang="fr-BE" sz="1600" b="0" i="0" dirty="0" err="1" smtClean="0"/>
              <a:t>language</a:t>
            </a:r>
            <a:r>
              <a:rPr lang="fr-BE" sz="1600" b="0" i="0" dirty="0" smtClean="0"/>
              <a:t> </a:t>
            </a:r>
            <a:r>
              <a:rPr lang="fr-BE" sz="1600" b="0" i="0" dirty="0" err="1" smtClean="0"/>
              <a:t>suffix</a:t>
            </a:r>
            <a:r>
              <a:rPr lang="fr-BE" sz="1600" b="0" i="0" dirty="0" smtClean="0"/>
              <a:t>)</a:t>
            </a:r>
            <a:endParaRPr lang="fr-BE" sz="1400" b="0" i="0" dirty="0" smtClean="0"/>
          </a:p>
          <a:p>
            <a:pPr>
              <a:spcBef>
                <a:spcPts val="1200"/>
              </a:spcBef>
            </a:pPr>
            <a:r>
              <a:rPr lang="fr-BE" sz="1800" i="0" dirty="0" err="1" smtClean="0"/>
              <a:t>Upload</a:t>
            </a:r>
            <a:r>
              <a:rPr lang="fr-BE" sz="1800" i="0" dirty="0" smtClean="0"/>
              <a:t> and </a:t>
            </a:r>
            <a:r>
              <a:rPr lang="fr-BE" sz="1800" i="0" dirty="0" err="1" smtClean="0"/>
              <a:t>save</a:t>
            </a:r>
            <a:endParaRPr lang="fr-BE" sz="1800" i="0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65105" y="3739933"/>
            <a:ext cx="4860031" cy="7691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Do 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not use the </a:t>
            </a:r>
            <a:r>
              <a:rPr lang="fr-BE" sz="1600" b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Edit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button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when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updating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a file, as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this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operation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will</a:t>
            </a:r>
            <a:r>
              <a:rPr lang="fr-BE" sz="1600" b="0" i="0" kern="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replace the source </a:t>
            </a:r>
            <a:r>
              <a:rPr lang="fr-BE" sz="1600" b="0" i="0" kern="0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language</a:t>
            </a:r>
            <a:r>
              <a:rPr lang="fr-BE" sz="1600" b="0" i="0" kern="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file. </a:t>
            </a:r>
            <a:endParaRPr lang="fr-BE" sz="2300" b="0" i="0" kern="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7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77072"/>
            <a:ext cx="748665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6" y="1404530"/>
            <a:ext cx="6187616" cy="3633788"/>
          </a:xfrm>
        </p:spPr>
        <p:txBody>
          <a:bodyPr/>
          <a:lstStyle/>
          <a:p>
            <a:r>
              <a:rPr lang="fr-BE" sz="1800" i="0" dirty="0" smtClean="0"/>
              <a:t>On the </a:t>
            </a:r>
            <a:r>
              <a:rPr lang="fr-BE" sz="1800" dirty="0" err="1" smtClean="0"/>
              <a:t>Publishing</a:t>
            </a:r>
            <a:r>
              <a:rPr lang="fr-BE" sz="1800" dirty="0" smtClean="0"/>
              <a:t> options </a:t>
            </a:r>
            <a:r>
              <a:rPr lang="fr-BE" sz="1800" i="0" dirty="0" smtClean="0"/>
              <a:t>tab at the </a:t>
            </a:r>
            <a:r>
              <a:rPr lang="fr-BE" sz="1800" i="0" dirty="0" err="1" smtClean="0"/>
              <a:t>bottom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left</a:t>
            </a:r>
            <a:r>
              <a:rPr lang="fr-BE" sz="1800" i="0" dirty="0" smtClean="0"/>
              <a:t>, select </a:t>
            </a:r>
            <a:r>
              <a:rPr lang="fr-BE" sz="1800" dirty="0" err="1" smtClean="0"/>
              <a:t>Moderation</a:t>
            </a:r>
            <a:r>
              <a:rPr lang="fr-BE" sz="1800" dirty="0" smtClean="0"/>
              <a:t> state</a:t>
            </a:r>
            <a:r>
              <a:rPr lang="fr-BE" sz="1800" i="0" dirty="0" smtClean="0"/>
              <a:t>: </a:t>
            </a:r>
            <a:r>
              <a:rPr lang="fr-BE" sz="1800" dirty="0" err="1" smtClean="0"/>
              <a:t>Needs</a:t>
            </a:r>
            <a:r>
              <a:rPr lang="fr-BE" sz="1800" dirty="0" smtClean="0"/>
              <a:t> </a:t>
            </a:r>
            <a:r>
              <a:rPr lang="fr-BE" sz="1800" dirty="0" err="1" smtClean="0"/>
              <a:t>review</a:t>
            </a:r>
            <a:endParaRPr lang="fr-BE" sz="1800" dirty="0" smtClean="0"/>
          </a:p>
          <a:p>
            <a:endParaRPr lang="fr-BE" sz="1800" dirty="0" smtClean="0"/>
          </a:p>
          <a:p>
            <a:r>
              <a:rPr lang="fr-BE" sz="1800" i="0" dirty="0" smtClean="0"/>
              <a:t>Click </a:t>
            </a:r>
            <a:r>
              <a:rPr lang="fr-BE" sz="1800" dirty="0" smtClean="0"/>
              <a:t>Save</a:t>
            </a:r>
          </a:p>
          <a:p>
            <a:endParaRPr lang="fr-BE" sz="1800" dirty="0" smtClean="0"/>
          </a:p>
          <a:p>
            <a:r>
              <a:rPr lang="fr-BE" sz="1800" i="0" dirty="0" smtClean="0"/>
              <a:t>On the front end,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now</a:t>
            </a:r>
            <a:r>
              <a:rPr lang="fr-BE" sz="1800" i="0" dirty="0" smtClean="0"/>
              <a:t> have an </a:t>
            </a:r>
            <a:r>
              <a:rPr lang="fr-BE" sz="1800" i="0" dirty="0" err="1" smtClean="0"/>
              <a:t>expandable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link</a:t>
            </a:r>
            <a:r>
              <a:rPr lang="fr-BE" sz="1800" i="0" dirty="0" smtClean="0"/>
              <a:t> to the </a:t>
            </a:r>
            <a:r>
              <a:rPr lang="fr-BE" sz="1800" i="0" dirty="0" err="1" smtClean="0"/>
              <a:t>available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languages</a:t>
            </a:r>
            <a:r>
              <a:rPr lang="fr-BE" sz="1800" i="0" dirty="0" smtClean="0"/>
              <a:t> for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file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332135"/>
            <a:ext cx="8229600" cy="936625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Available</a:t>
            </a:r>
            <a:r>
              <a:rPr lang="fr-BE" sz="2400" dirty="0" smtClean="0"/>
              <a:t> </a:t>
            </a:r>
            <a:r>
              <a:rPr lang="fr-BE" sz="2400" dirty="0" err="1" smtClean="0"/>
              <a:t>languages</a:t>
            </a:r>
            <a:r>
              <a:rPr lang="fr-BE" sz="2400" dirty="0" smtClean="0"/>
              <a:t> are </a:t>
            </a:r>
            <a:r>
              <a:rPr lang="fr-BE" sz="2400" dirty="0" err="1" smtClean="0"/>
              <a:t>displayed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588224" y="5373216"/>
            <a:ext cx="165618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402785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fr-BE" sz="1800" i="0" dirty="0" smtClean="0"/>
              <a:t>You are </a:t>
            </a:r>
            <a:r>
              <a:rPr lang="fr-BE" sz="1800" i="0" dirty="0" err="1" smtClean="0"/>
              <a:t>now</a:t>
            </a:r>
            <a:r>
              <a:rPr lang="fr-BE" sz="1800" i="0" dirty="0" smtClean="0"/>
              <a:t> a </a:t>
            </a:r>
            <a:r>
              <a:rPr lang="fr-BE" sz="1800" i="0" dirty="0" err="1" smtClean="0"/>
              <a:t>proficient</a:t>
            </a:r>
            <a:r>
              <a:rPr lang="fr-BE" sz="1800" i="0" dirty="0" smtClean="0"/>
              <a:t> user of the file content type. </a:t>
            </a:r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r>
              <a:rPr lang="fr-BE" sz="1800" i="0" dirty="0" smtClean="0"/>
              <a:t>Be sure to </a:t>
            </a:r>
            <a:r>
              <a:rPr lang="fr-BE" sz="1800" i="0" dirty="0" err="1" smtClean="0"/>
              <a:t>keep</a:t>
            </a:r>
            <a:r>
              <a:rPr lang="fr-BE" sz="1800" i="0" dirty="0" smtClean="0"/>
              <a:t> the 3 </a:t>
            </a:r>
            <a:r>
              <a:rPr lang="fr-BE" sz="1800" i="0" dirty="0" err="1" smtClean="0"/>
              <a:t>urls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worked</a:t>
            </a:r>
            <a:r>
              <a:rPr lang="fr-BE" sz="1800" i="0" dirty="0" smtClean="0"/>
              <a:t> on, to </a:t>
            </a:r>
            <a:r>
              <a:rPr lang="fr-BE" sz="1800" i="0" dirty="0" err="1" smtClean="0"/>
              <a:t>join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your</a:t>
            </a:r>
            <a:r>
              <a:rPr lang="fr-BE" sz="1800" i="0" dirty="0" smtClean="0"/>
              <a:t> CMS </a:t>
            </a:r>
            <a:r>
              <a:rPr lang="fr-BE" sz="1800" i="0" dirty="0" err="1" smtClean="0"/>
              <a:t>access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request</a:t>
            </a:r>
            <a:r>
              <a:rPr lang="fr-BE" sz="1800" i="0" dirty="0" smtClean="0"/>
              <a:t>:</a:t>
            </a:r>
          </a:p>
          <a:p>
            <a:pPr marL="0" indent="0">
              <a:buNone/>
            </a:pPr>
            <a:r>
              <a:rPr lang="fr-BE" sz="1800" i="0" dirty="0"/>
              <a:t>	</a:t>
            </a:r>
            <a:r>
              <a:rPr lang="fr-BE" sz="1800" i="0" dirty="0" smtClean="0"/>
              <a:t>1. a file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uploaded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which</a:t>
            </a:r>
            <a:r>
              <a:rPr lang="fr-BE" sz="1800" i="0" dirty="0" smtClean="0"/>
              <a:t> has 2 </a:t>
            </a:r>
            <a:r>
              <a:rPr lang="fr-BE" sz="1800" i="0" dirty="0" err="1" smtClean="0"/>
              <a:t>language</a:t>
            </a:r>
            <a:r>
              <a:rPr lang="fr-BE" sz="1800" i="0" dirty="0" smtClean="0"/>
              <a:t> versions</a:t>
            </a:r>
          </a:p>
          <a:p>
            <a:pPr marL="0" indent="0">
              <a:buNone/>
            </a:pPr>
            <a:r>
              <a:rPr lang="fr-BE" sz="1800" i="0" dirty="0"/>
              <a:t>	</a:t>
            </a:r>
            <a:r>
              <a:rPr lang="fr-BE" sz="1800" i="0" dirty="0" smtClean="0"/>
              <a:t>2. a file </a:t>
            </a:r>
            <a:r>
              <a:rPr lang="fr-BE" sz="1800" i="0" dirty="0" err="1" smtClean="0"/>
              <a:t>node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links to EUR-</a:t>
            </a:r>
            <a:r>
              <a:rPr lang="fr-BE" sz="1800" i="0" dirty="0" err="1" smtClean="0"/>
              <a:t>Lex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either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created</a:t>
            </a:r>
            <a:r>
              <a:rPr lang="fr-BE" sz="1800" i="0" dirty="0" smtClean="0"/>
              <a:t> 	    or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already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existed</a:t>
            </a:r>
            <a:endParaRPr lang="fr-BE" sz="1800" i="0" dirty="0" smtClean="0"/>
          </a:p>
          <a:p>
            <a:pPr marL="0" indent="0">
              <a:buNone/>
            </a:pPr>
            <a:r>
              <a:rPr lang="fr-BE" sz="1800" i="0" dirty="0"/>
              <a:t>	</a:t>
            </a:r>
            <a:r>
              <a:rPr lang="fr-BE" sz="1800" i="0" dirty="0" smtClean="0"/>
              <a:t>3. an organisation chart </a:t>
            </a:r>
            <a:r>
              <a:rPr lang="fr-BE" sz="1800" i="0" dirty="0" err="1" smtClean="0"/>
              <a:t>that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you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updated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with</a:t>
            </a:r>
            <a:r>
              <a:rPr lang="fr-BE" sz="1800" i="0" dirty="0" smtClean="0"/>
              <a:t> a new version</a:t>
            </a:r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0" dirty="0"/>
              <a:t>Next, go back to the wiki space where you downloaded this presentation (link below) and complete the exercises.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400" i="0" dirty="0">
              <a:hlinkClick r:id="rId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i="0" dirty="0">
                <a:hlinkClick r:id="rId2"/>
              </a:rPr>
              <a:t>https://webgate.ec.europa.eu/fpfis/wikis/pages/viewpage.action?pageId=328965826</a:t>
            </a:r>
            <a:r>
              <a:rPr lang="en-GB" sz="1400" i="0" dirty="0"/>
              <a:t> </a:t>
            </a:r>
          </a:p>
          <a:p>
            <a:pPr marL="0" indent="0">
              <a:buNone/>
            </a:pPr>
            <a:endParaRPr lang="fr-BE" sz="1800" i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>
            <a:normAutofit/>
          </a:bodyPr>
          <a:lstStyle/>
          <a:p>
            <a:r>
              <a:rPr lang="fr-BE" dirty="0" err="1" smtClean="0"/>
              <a:t>That’s</a:t>
            </a:r>
            <a:r>
              <a:rPr lang="fr-BE" dirty="0" smtClean="0"/>
              <a:t> </a:t>
            </a:r>
            <a:r>
              <a:rPr lang="fr-BE" dirty="0" err="1" smtClean="0"/>
              <a:t>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07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en-US" altLang="en-US" sz="2400" dirty="0" smtClean="0"/>
              <a:t>When to use the file content type </a:t>
            </a:r>
            <a:endParaRPr lang="en-US" altLang="en-US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1800" b="1" i="0" dirty="0" smtClean="0"/>
              <a:t>Use the file content type </a:t>
            </a:r>
            <a:r>
              <a:rPr lang="en-US" altLang="en-US" sz="1800" i="0" dirty="0" smtClean="0"/>
              <a:t>in the following cases</a:t>
            </a:r>
            <a:endParaRPr lang="en-US" altLang="en-US" sz="1800" i="0" dirty="0"/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you want to upload a document for site users to download, using file formats such as .pdf, .zip </a:t>
            </a:r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you want to link to a document on 2 of the commission’s document databases, </a:t>
            </a:r>
            <a:r>
              <a:rPr lang="en-US" altLang="en-US" sz="1800" i="0" dirty="0" smtClean="0">
                <a:hlinkClick r:id="rId2"/>
              </a:rPr>
              <a:t>EUR-Lex</a:t>
            </a:r>
            <a:r>
              <a:rPr lang="en-US" altLang="en-US" sz="1800" i="0" dirty="0" smtClean="0"/>
              <a:t> and </a:t>
            </a:r>
            <a:r>
              <a:rPr lang="en-US" altLang="en-US" sz="1800" i="0" dirty="0" smtClean="0">
                <a:hlinkClick r:id="rId3"/>
              </a:rPr>
              <a:t>Regdoc</a:t>
            </a:r>
            <a:endParaRPr lang="en-US" altLang="en-US" sz="1800" i="0" dirty="0" smtClean="0"/>
          </a:p>
          <a:p>
            <a:pPr>
              <a:spcAft>
                <a:spcPts val="600"/>
              </a:spcAft>
            </a:pPr>
            <a:r>
              <a:rPr lang="en-US" altLang="en-US" sz="1800" i="0" dirty="0"/>
              <a:t>y</a:t>
            </a:r>
            <a:r>
              <a:rPr lang="en-US" altLang="en-US" sz="1800" i="0" dirty="0" smtClean="0"/>
              <a:t>ou want to create a download link to a document hosted on another site</a:t>
            </a:r>
            <a:endParaRPr lang="en-US" altLang="en-US" sz="1800" i="0" dirty="0"/>
          </a:p>
          <a:p>
            <a:pPr>
              <a:spcAft>
                <a:spcPts val="600"/>
              </a:spcAft>
            </a:pPr>
            <a:endParaRPr lang="en-US" altLang="en-US" sz="1800" i="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1800" b="1" i="0" dirty="0" smtClean="0"/>
              <a:t>Don’t use the file content type </a:t>
            </a:r>
            <a:endParaRPr lang="en-US" altLang="en-US" sz="1800" b="1" i="0" dirty="0"/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if the </a:t>
            </a:r>
            <a:r>
              <a:rPr lang="en-US" altLang="en-US" sz="1800" i="0" dirty="0"/>
              <a:t>file is an image or </a:t>
            </a:r>
            <a:r>
              <a:rPr lang="en-US" altLang="en-US" sz="1800" i="0" dirty="0" smtClean="0"/>
              <a:t>video: add them using the add media button in a rich text editor field.</a:t>
            </a:r>
            <a:endParaRPr lang="en-US" altLang="en-US" sz="1800" i="0" dirty="0"/>
          </a:p>
          <a:p>
            <a:pPr>
              <a:spcAft>
                <a:spcPts val="600"/>
              </a:spcAft>
            </a:pPr>
            <a:r>
              <a:rPr lang="en-US" altLang="en-US" sz="1800" i="0" dirty="0" smtClean="0"/>
              <a:t>if the file is </a:t>
            </a:r>
            <a:r>
              <a:rPr lang="en-US" altLang="en-US" sz="1800" i="0" dirty="0"/>
              <a:t>already available in the </a:t>
            </a:r>
            <a:r>
              <a:rPr lang="en-US" altLang="en-US" sz="1800" i="0" dirty="0" smtClean="0"/>
              <a:t>CMS, don’t upload multiple versions of the same file. </a:t>
            </a:r>
            <a:r>
              <a:rPr lang="en-US" altLang="en-US" sz="1800" i="0" dirty="0"/>
              <a:t>Search in the backend to check if the file exists first</a:t>
            </a:r>
            <a:r>
              <a:rPr lang="en-US" altLang="en-US" sz="1800" i="0" dirty="0" smtClean="0"/>
              <a:t>.</a:t>
            </a:r>
          </a:p>
          <a:p>
            <a:pPr>
              <a:spcAft>
                <a:spcPts val="600"/>
              </a:spcAft>
            </a:pPr>
            <a:endParaRPr lang="en-US" altLang="en-US" sz="1800" i="0" dirty="0"/>
          </a:p>
          <a:p>
            <a:pPr marL="0" indent="0">
              <a:spcAft>
                <a:spcPts val="600"/>
              </a:spcAft>
              <a:buNone/>
            </a:pPr>
            <a:endParaRPr lang="en-US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2094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700808"/>
            <a:ext cx="6768752" cy="2016224"/>
          </a:xfrm>
        </p:spPr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ile content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928992" cy="1584176"/>
          </a:xfrm>
        </p:spPr>
        <p:txBody>
          <a:bodyPr/>
          <a:lstStyle/>
          <a:p>
            <a:r>
              <a:rPr lang="en-GB" sz="2400" dirty="0" smtClean="0"/>
              <a:t>For any questions or feedback about this presentation, please email</a:t>
            </a:r>
          </a:p>
          <a:p>
            <a:r>
              <a:rPr lang="en-GB" sz="2400" smtClean="0"/>
              <a:t>europamanagement@ec.europa.eu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63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4" y="332656"/>
            <a:ext cx="8229600" cy="9366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Front end display of files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64" y="1352044"/>
            <a:ext cx="7355160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700" i="0" dirty="0" smtClean="0"/>
              <a:t>Files hosted on the site are displayed as a grey bar with a download button, with direct access to all available language versions where applicable.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700" i="0" dirty="0"/>
          </a:p>
          <a:p>
            <a:pPr marL="0" indent="0">
              <a:spcBef>
                <a:spcPts val="1200"/>
              </a:spcBef>
              <a:buNone/>
            </a:pPr>
            <a:endParaRPr lang="en-GB" sz="1700" i="0" dirty="0" smtClean="0"/>
          </a:p>
          <a:p>
            <a:pPr marL="0" indent="0">
              <a:spcBef>
                <a:spcPts val="1200"/>
              </a:spcBef>
              <a:buNone/>
            </a:pPr>
            <a:endParaRPr lang="en-GB" sz="1700" i="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700" i="0" dirty="0"/>
              <a:t>Files hosted on </a:t>
            </a:r>
            <a:r>
              <a:rPr lang="en-GB" sz="1700" i="0" dirty="0" smtClean="0"/>
              <a:t>other sites </a:t>
            </a:r>
            <a:r>
              <a:rPr lang="en-GB" sz="1700" i="0" dirty="0"/>
              <a:t>are </a:t>
            </a:r>
            <a:r>
              <a:rPr lang="en-GB" sz="1700" i="0" dirty="0" smtClean="0"/>
              <a:t>displayed </a:t>
            </a:r>
            <a:r>
              <a:rPr lang="en-GB" sz="1700" i="0" dirty="0"/>
              <a:t>as a </a:t>
            </a:r>
            <a:r>
              <a:rPr lang="en-GB" sz="1700" i="0" dirty="0" smtClean="0"/>
              <a:t>link which indicates the file type that the link points to. 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700" i="0" dirty="0"/>
          </a:p>
          <a:p>
            <a:pPr marL="0" indent="0">
              <a:spcBef>
                <a:spcPts val="1200"/>
              </a:spcBef>
              <a:buNone/>
            </a:pPr>
            <a:endParaRPr lang="en-GB" sz="1700" i="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700" i="0" dirty="0" smtClean="0"/>
              <a:t>File nodes that link to documents on a web page in </a:t>
            </a:r>
            <a:r>
              <a:rPr lang="en-GB" sz="1700" i="0" dirty="0" err="1" smtClean="0"/>
              <a:t>Regdoc</a:t>
            </a:r>
            <a:r>
              <a:rPr lang="en-GB" sz="1700" i="0" dirty="0" smtClean="0"/>
              <a:t> or EUR-Lex are displayed with the external link symbol</a:t>
            </a:r>
            <a:endParaRPr lang="en-GB" sz="1700" i="0" dirty="0"/>
          </a:p>
          <a:p>
            <a:pPr marL="0" indent="0">
              <a:spcBef>
                <a:spcPts val="1200"/>
              </a:spcBef>
              <a:buNone/>
            </a:pPr>
            <a:endParaRPr lang="en-GB" sz="18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7" y="5780077"/>
            <a:ext cx="4510572" cy="80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7" y="2249350"/>
            <a:ext cx="5454688" cy="122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37" y="4149080"/>
            <a:ext cx="2648199" cy="798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051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err="1" smtClean="0"/>
              <a:t>Before</a:t>
            </a:r>
            <a:r>
              <a:rPr lang="fr-BE" sz="2400" dirty="0" smtClean="0"/>
              <a:t> </a:t>
            </a:r>
            <a:r>
              <a:rPr lang="fr-BE" sz="2400" dirty="0" err="1" smtClean="0"/>
              <a:t>we</a:t>
            </a:r>
            <a:r>
              <a:rPr lang="fr-BE" sz="2400" dirty="0" smtClean="0"/>
              <a:t> </a:t>
            </a:r>
            <a:r>
              <a:rPr lang="fr-BE" sz="2400" dirty="0" err="1" smtClean="0"/>
              <a:t>begin</a:t>
            </a:r>
            <a:r>
              <a:rPr lang="fr-BE" sz="2400" dirty="0" smtClean="0"/>
              <a:t> – </a:t>
            </a:r>
            <a:r>
              <a:rPr lang="fr-BE" sz="2400" dirty="0" err="1"/>
              <a:t>d</a:t>
            </a:r>
            <a:r>
              <a:rPr lang="fr-BE" sz="2400" dirty="0" err="1" smtClean="0"/>
              <a:t>ownload</a:t>
            </a:r>
            <a:r>
              <a:rPr lang="fr-BE" sz="2400" dirty="0" smtClean="0"/>
              <a:t> test files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91264" cy="5004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i="0" dirty="0" smtClean="0"/>
              <a:t>Go to the page where you got this presentation (link below). Use your usual method to download the 2 files, or follow the instructions below. </a:t>
            </a:r>
          </a:p>
          <a:p>
            <a:pPr marL="0" indent="0">
              <a:buNone/>
            </a:pPr>
            <a:r>
              <a:rPr lang="en-GB" sz="1600" i="0" dirty="0">
                <a:hlinkClick r:id="rId2"/>
              </a:rPr>
              <a:t>https://</a:t>
            </a:r>
            <a:r>
              <a:rPr lang="en-GB" sz="1600" i="0" dirty="0" smtClean="0">
                <a:hlinkClick r:id="rId2"/>
              </a:rPr>
              <a:t>webgate.ec.europa.eu/fpfis/wikis/display/WEBRAT/Exercise%3A+using+the+file+content+type</a:t>
            </a:r>
            <a:r>
              <a:rPr lang="en-GB" sz="1600" i="0" dirty="0" smtClean="0"/>
              <a:t> </a:t>
            </a:r>
          </a:p>
          <a:p>
            <a:endParaRPr lang="en-GB" sz="1800" i="0" dirty="0" smtClean="0"/>
          </a:p>
          <a:p>
            <a:pPr marL="0" indent="0">
              <a:buNone/>
            </a:pPr>
            <a:r>
              <a:rPr lang="en-GB" sz="1800" i="0" dirty="0" smtClean="0"/>
              <a:t>In chrome and </a:t>
            </a:r>
            <a:r>
              <a:rPr lang="en-GB" sz="1800" i="0" dirty="0" err="1" smtClean="0"/>
              <a:t>firefox</a:t>
            </a:r>
            <a:endParaRPr lang="en-GB" sz="1800" i="0" dirty="0" smtClean="0"/>
          </a:p>
          <a:p>
            <a:r>
              <a:rPr lang="en-GB" sz="1800" i="0" dirty="0" smtClean="0"/>
              <a:t>right click the link</a:t>
            </a:r>
          </a:p>
          <a:p>
            <a:r>
              <a:rPr lang="en-GB" sz="1800" i="0" dirty="0" smtClean="0"/>
              <a:t>select </a:t>
            </a:r>
            <a:r>
              <a:rPr lang="en-GB" sz="1800" dirty="0" smtClean="0"/>
              <a:t>open link in new tab</a:t>
            </a:r>
          </a:p>
          <a:p>
            <a:pPr marL="0" indent="0">
              <a:buNone/>
            </a:pPr>
            <a:endParaRPr lang="en-GB" sz="1800" i="0" dirty="0"/>
          </a:p>
          <a:p>
            <a:pPr marL="0" indent="0">
              <a:buNone/>
            </a:pPr>
            <a:r>
              <a:rPr lang="en-GB" sz="1800" i="0" dirty="0" smtClean="0"/>
              <a:t>In </a:t>
            </a:r>
            <a:r>
              <a:rPr lang="en-GB" sz="1800" i="0" dirty="0" err="1" smtClean="0"/>
              <a:t>microsoft</a:t>
            </a:r>
            <a:r>
              <a:rPr lang="en-GB" sz="1800" i="0" dirty="0" smtClean="0"/>
              <a:t> edge</a:t>
            </a:r>
          </a:p>
          <a:p>
            <a:r>
              <a:rPr lang="en-GB" sz="1800" i="0" dirty="0" smtClean="0"/>
              <a:t>right click the link</a:t>
            </a:r>
          </a:p>
          <a:p>
            <a:r>
              <a:rPr lang="en-GB" sz="1800" i="0" dirty="0" smtClean="0"/>
              <a:t>select </a:t>
            </a:r>
            <a:r>
              <a:rPr lang="en-GB" sz="1800" dirty="0" smtClean="0"/>
              <a:t>save target as</a:t>
            </a:r>
          </a:p>
          <a:p>
            <a:endParaRPr lang="en-GB" sz="1800" i="0" dirty="0"/>
          </a:p>
          <a:p>
            <a:pPr marL="0" indent="0">
              <a:buNone/>
            </a:pPr>
            <a:r>
              <a:rPr lang="en-GB" sz="1800" i="0" dirty="0" smtClean="0"/>
              <a:t>The file should appear as a download. Save it where you can find it when prompted later in the exercise.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50377" y="4585266"/>
            <a:ext cx="4510844" cy="9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1700" b="0" dirty="0" smtClean="0">
                <a:solidFill>
                  <a:srgbClr val="00B050"/>
                </a:solidFill>
              </a:rPr>
              <a:t>(</a:t>
            </a:r>
            <a:r>
              <a:rPr lang="en-GB" sz="1700" b="0" dirty="0">
                <a:solidFill>
                  <a:srgbClr val="00B050"/>
                </a:solidFill>
              </a:rPr>
              <a:t>If you have difficulty downloading the pdf from the wiki, call the IT helpdesk on 77777.)</a:t>
            </a:r>
          </a:p>
          <a:p>
            <a:endParaRPr lang="en-GB" sz="1800" b="0" i="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306361" y="2578145"/>
            <a:ext cx="4608512" cy="1915905"/>
            <a:chOff x="4427984" y="2275247"/>
            <a:chExt cx="4608512" cy="1915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62" t="59100" r="74781" b="3987"/>
            <a:stretch/>
          </p:blipFill>
          <p:spPr>
            <a:xfrm>
              <a:off x="4572000" y="2275247"/>
              <a:ext cx="4464496" cy="1872208"/>
            </a:xfrm>
            <a:prstGeom prst="rect">
              <a:avLst/>
            </a:prstGeom>
            <a:ln>
              <a:solidFill>
                <a:srgbClr val="0F5494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7596336" y="3645024"/>
              <a:ext cx="93610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27984" y="3861048"/>
              <a:ext cx="1198476" cy="3301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76867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r-BE" sz="7200" i="0" dirty="0" err="1" smtClean="0">
                <a:cs typeface="Arial" panose="020B0604020202020204" pitchFamily="34" charset="0"/>
              </a:rPr>
              <a:t>When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you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upload</a:t>
            </a:r>
            <a:r>
              <a:rPr lang="fr-BE" sz="7200" i="0" dirty="0" smtClean="0">
                <a:cs typeface="Arial" panose="020B0604020202020204" pitchFamily="34" charset="0"/>
              </a:rPr>
              <a:t> a </a:t>
            </a:r>
            <a:r>
              <a:rPr lang="fr-BE" sz="7200" i="0" dirty="0" err="1" smtClean="0">
                <a:cs typeface="Arial" panose="020B0604020202020204" pitchFamily="34" charset="0"/>
              </a:rPr>
              <a:t>file</a:t>
            </a:r>
            <a:r>
              <a:rPr lang="fr-BE" sz="7200" i="0" dirty="0" smtClean="0">
                <a:cs typeface="Arial" panose="020B0604020202020204" pitchFamily="34" charset="0"/>
              </a:rPr>
              <a:t> to the site, </a:t>
            </a:r>
            <a:r>
              <a:rPr lang="fr-BE" sz="7200" i="0" dirty="0" err="1" smtClean="0">
                <a:cs typeface="Arial" panose="020B0604020202020204" pitchFamily="34" charset="0"/>
              </a:rPr>
              <a:t>it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will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be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stored</a:t>
            </a:r>
            <a:r>
              <a:rPr lang="fr-BE" sz="7200" i="0" dirty="0" smtClean="0">
                <a:cs typeface="Arial" panose="020B0604020202020204" pitchFamily="34" charset="0"/>
              </a:rPr>
              <a:t> in the media </a:t>
            </a:r>
            <a:r>
              <a:rPr lang="fr-BE" sz="7200" i="0" dirty="0" err="1" smtClean="0">
                <a:cs typeface="Arial" panose="020B0604020202020204" pitchFamily="34" charset="0"/>
              </a:rPr>
              <a:t>library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which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is</a:t>
            </a:r>
            <a:r>
              <a:rPr lang="fr-BE" sz="7200" i="0" dirty="0" smtClean="0">
                <a:cs typeface="Arial" panose="020B0604020202020204" pitchFamily="34" charset="0"/>
              </a:rPr>
              <a:t> </a:t>
            </a:r>
            <a:r>
              <a:rPr lang="fr-BE" sz="7200" i="0" dirty="0" err="1" smtClean="0">
                <a:cs typeface="Arial" panose="020B0604020202020204" pitchFamily="34" charset="0"/>
              </a:rPr>
              <a:t>shared</a:t>
            </a:r>
            <a:r>
              <a:rPr lang="fr-BE" sz="7200" i="0" dirty="0" smtClean="0">
                <a:cs typeface="Arial" panose="020B0604020202020204" pitchFamily="34" charset="0"/>
              </a:rPr>
              <a:t> by all /info site </a:t>
            </a:r>
            <a:r>
              <a:rPr lang="fr-BE" sz="7200" i="0" dirty="0" err="1" smtClean="0">
                <a:cs typeface="Arial" panose="020B0604020202020204" pitchFamily="34" charset="0"/>
              </a:rPr>
              <a:t>users</a:t>
            </a:r>
            <a:r>
              <a:rPr lang="fr-BE" sz="7200" i="0" dirty="0" smtClean="0"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BE" sz="7200" i="0" dirty="0" err="1" smtClean="0">
                <a:cs typeface="Arial" panose="020B0604020202020204" pitchFamily="34" charset="0"/>
              </a:rPr>
              <a:t>It’s</a:t>
            </a:r>
            <a:r>
              <a:rPr lang="fr-BE" sz="7200" i="0" dirty="0" smtClean="0">
                <a:cs typeface="Arial" panose="020B0604020202020204" pitchFamily="34" charset="0"/>
              </a:rPr>
              <a:t> important </a:t>
            </a:r>
            <a:r>
              <a:rPr lang="fr-BE" sz="7200" i="0" dirty="0" err="1" smtClean="0">
                <a:cs typeface="Arial" panose="020B0604020202020204" pitchFamily="34" charset="0"/>
              </a:rPr>
              <a:t>that</a:t>
            </a:r>
            <a:r>
              <a:rPr lang="fr-BE" sz="7200" i="0" dirty="0" smtClean="0">
                <a:cs typeface="Arial" panose="020B0604020202020204" pitchFamily="34" charset="0"/>
              </a:rPr>
              <a:t> all file </a:t>
            </a:r>
            <a:r>
              <a:rPr lang="fr-BE" sz="7200" i="0" dirty="0" err="1" smtClean="0">
                <a:cs typeface="Arial" panose="020B0604020202020204" pitchFamily="34" charset="0"/>
              </a:rPr>
              <a:t>names</a:t>
            </a:r>
            <a:r>
              <a:rPr lang="fr-BE" sz="7200" i="0" dirty="0" smtClean="0">
                <a:cs typeface="Arial" panose="020B0604020202020204" pitchFamily="34" charset="0"/>
              </a:rPr>
              <a:t> are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BE" sz="7200" b="1" i="0" dirty="0">
                <a:cs typeface="Arial" panose="020B0604020202020204" pitchFamily="34" charset="0"/>
              </a:rPr>
              <a:t>u</a:t>
            </a:r>
            <a:r>
              <a:rPr lang="fr-BE" sz="7200" b="1" i="0" dirty="0" smtClean="0">
                <a:cs typeface="Arial" panose="020B0604020202020204" pitchFamily="34" charset="0"/>
              </a:rPr>
              <a:t>nique</a:t>
            </a:r>
            <a:r>
              <a:rPr lang="fr-BE" sz="6800" i="0" dirty="0" smtClean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77000"/>
            </a:pPr>
            <a:r>
              <a:rPr lang="fr-BE" sz="6800" b="0" i="0" dirty="0" smtClean="0">
                <a:cs typeface="Arial" panose="020B0604020202020204" pitchFamily="34" charset="0"/>
              </a:rPr>
              <a:t>Multiple files </a:t>
            </a:r>
            <a:r>
              <a:rPr lang="fr-BE" sz="6800" b="0" i="0" dirty="0" err="1" smtClean="0">
                <a:cs typeface="Arial" panose="020B0604020202020204" pitchFamily="34" charset="0"/>
              </a:rPr>
              <a:t>with</a:t>
            </a:r>
            <a:r>
              <a:rPr lang="fr-BE" sz="6800" b="0" i="0" dirty="0" smtClean="0">
                <a:cs typeface="Arial" panose="020B0604020202020204" pitchFamily="34" charset="0"/>
              </a:rPr>
              <a:t> the </a:t>
            </a:r>
            <a:r>
              <a:rPr lang="fr-BE" sz="6800" b="0" i="0" dirty="0" err="1" smtClean="0">
                <a:cs typeface="Arial" panose="020B0604020202020204" pitchFamily="34" charset="0"/>
              </a:rPr>
              <a:t>same</a:t>
            </a:r>
            <a:r>
              <a:rPr lang="fr-BE" sz="6800" b="0" i="0" dirty="0" smtClean="0">
                <a:cs typeface="Arial" panose="020B0604020202020204" pitchFamily="34" charset="0"/>
              </a:rPr>
              <a:t> </a:t>
            </a:r>
            <a:r>
              <a:rPr lang="fr-BE" sz="6800" b="0" i="0" dirty="0" err="1" smtClean="0">
                <a:cs typeface="Arial" panose="020B0604020202020204" pitchFamily="34" charset="0"/>
              </a:rPr>
              <a:t>name</a:t>
            </a:r>
            <a:r>
              <a:rPr lang="fr-BE" sz="6800" b="0" i="0" dirty="0" smtClean="0">
                <a:cs typeface="Arial" panose="020B0604020202020204" pitchFamily="34" charset="0"/>
              </a:rPr>
              <a:t> are not possible – the CMS </a:t>
            </a:r>
            <a:r>
              <a:rPr lang="fr-BE" sz="6800" b="0" i="0" dirty="0" err="1" smtClean="0">
                <a:cs typeface="Arial" panose="020B0604020202020204" pitchFamily="34" charset="0"/>
              </a:rPr>
              <a:t>will</a:t>
            </a:r>
            <a:r>
              <a:rPr lang="fr-BE" sz="6800" b="0" i="0" dirty="0" smtClean="0">
                <a:cs typeface="Arial" panose="020B0604020202020204" pitchFamily="34" charset="0"/>
              </a:rPr>
              <a:t> </a:t>
            </a:r>
            <a:r>
              <a:rPr lang="fr-BE" sz="6800" b="0" i="0" dirty="0" err="1" smtClean="0">
                <a:cs typeface="Arial" panose="020B0604020202020204" pitchFamily="34" charset="0"/>
              </a:rPr>
              <a:t>add</a:t>
            </a:r>
            <a:r>
              <a:rPr lang="fr-BE" sz="6800" b="0" i="0" dirty="0" smtClean="0">
                <a:cs typeface="Arial" panose="020B0604020202020204" pitchFamily="34" charset="0"/>
              </a:rPr>
              <a:t> a </a:t>
            </a:r>
            <a:r>
              <a:rPr lang="fr-BE" sz="6800" b="0" i="0" dirty="0" err="1" smtClean="0">
                <a:cs typeface="Arial" panose="020B0604020202020204" pitchFamily="34" charset="0"/>
              </a:rPr>
              <a:t>number</a:t>
            </a:r>
            <a:r>
              <a:rPr lang="fr-BE" sz="6800" b="0" i="0" dirty="0" smtClean="0">
                <a:cs typeface="Arial" panose="020B0604020202020204" pitchFamily="34" charset="0"/>
              </a:rPr>
              <a:t> </a:t>
            </a:r>
            <a:r>
              <a:rPr lang="fr-BE" sz="6800" b="0" i="0" dirty="0" err="1" smtClean="0">
                <a:cs typeface="Arial" panose="020B0604020202020204" pitchFamily="34" charset="0"/>
              </a:rPr>
              <a:t>after</a:t>
            </a:r>
            <a:r>
              <a:rPr lang="fr-BE" sz="6800" b="0" i="0" dirty="0" smtClean="0">
                <a:cs typeface="Arial" panose="020B0604020202020204" pitchFamily="34" charset="0"/>
              </a:rPr>
              <a:t> the </a:t>
            </a:r>
            <a:r>
              <a:rPr lang="fr-BE" sz="6800" b="0" i="0" dirty="0" err="1" smtClean="0">
                <a:cs typeface="Arial" panose="020B0604020202020204" pitchFamily="34" charset="0"/>
              </a:rPr>
              <a:t>entered</a:t>
            </a:r>
            <a:r>
              <a:rPr lang="fr-BE" sz="6800" b="0" i="0" dirty="0" smtClean="0">
                <a:cs typeface="Arial" panose="020B0604020202020204" pitchFamily="34" charset="0"/>
              </a:rPr>
              <a:t> </a:t>
            </a:r>
            <a:r>
              <a:rPr lang="fr-BE" sz="6800" b="0" i="0" dirty="0" err="1" smtClean="0">
                <a:cs typeface="Arial" panose="020B0604020202020204" pitchFamily="34" charset="0"/>
              </a:rPr>
              <a:t>name</a:t>
            </a:r>
            <a:endParaRPr lang="fr-BE" sz="6800" b="0" i="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BE" sz="7200" b="1" i="0" dirty="0" smtClean="0">
                <a:cs typeface="Arial" panose="020B0604020202020204" pitchFamily="34" charset="0"/>
              </a:rPr>
              <a:t>consistent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77000"/>
            </a:pPr>
            <a:r>
              <a:rPr lang="fr-BE" sz="6800" b="0" dirty="0">
                <a:ea typeface="+mn-ea"/>
                <a:cs typeface="Arial" panose="020B0604020202020204" pitchFamily="34" charset="0"/>
              </a:rPr>
              <a:t>t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o help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other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>
                <a:ea typeface="+mn-ea"/>
                <a:cs typeface="Arial" panose="020B0604020202020204" pitchFamily="34" charset="0"/>
              </a:rPr>
              <a:t>users</a:t>
            </a:r>
            <a:r>
              <a:rPr lang="fr-BE" sz="6800" b="0" dirty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easily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>
                <a:ea typeface="+mn-ea"/>
                <a:cs typeface="Arial" panose="020B0604020202020204" pitchFamily="34" charset="0"/>
              </a:rPr>
              <a:t>search</a:t>
            </a:r>
            <a:r>
              <a:rPr lang="fr-BE" sz="6800" b="0" dirty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for a file, or check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whether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it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already</a:t>
            </a:r>
            <a:r>
              <a:rPr lang="fr-BE" sz="6800" b="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fr-BE" sz="6800" b="0" dirty="0" err="1">
                <a:ea typeface="+mn-ea"/>
                <a:cs typeface="Arial" panose="020B0604020202020204" pitchFamily="34" charset="0"/>
              </a:rPr>
              <a:t>exists</a:t>
            </a:r>
            <a:r>
              <a:rPr lang="fr-BE" sz="6800" b="0" dirty="0">
                <a:ea typeface="+mn-ea"/>
                <a:cs typeface="Arial" panose="020B0604020202020204" pitchFamily="34" charset="0"/>
              </a:rPr>
              <a:t> in the </a:t>
            </a:r>
            <a:r>
              <a:rPr lang="fr-BE" sz="6800" b="0" dirty="0" err="1" smtClean="0">
                <a:ea typeface="+mn-ea"/>
                <a:cs typeface="Arial" panose="020B0604020202020204" pitchFamily="34" charset="0"/>
              </a:rPr>
              <a:t>library</a:t>
            </a:r>
            <a:endParaRPr lang="fr-BE" sz="7200" i="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BE" sz="7200" i="0" dirty="0" err="1" smtClean="0">
                <a:cs typeface="Arial" panose="020B0604020202020204" pitchFamily="34" charset="0"/>
              </a:rPr>
              <a:t>Therefore</a:t>
            </a:r>
            <a:r>
              <a:rPr lang="fr-BE" sz="7200" i="0" dirty="0" smtClean="0">
                <a:cs typeface="Arial" panose="020B0604020202020204" pitchFamily="34" charset="0"/>
              </a:rPr>
              <a:t>, </a:t>
            </a:r>
            <a:r>
              <a:rPr lang="fr-BE" sz="7200" i="0" dirty="0" err="1">
                <a:cs typeface="Arial" panose="020B0604020202020204" pitchFamily="34" charset="0"/>
              </a:rPr>
              <a:t>always</a:t>
            </a:r>
            <a:r>
              <a:rPr lang="fr-BE" sz="7200" i="0" dirty="0">
                <a:cs typeface="Arial" panose="020B0604020202020204" pitchFamily="34" charset="0"/>
              </a:rPr>
              <a:t> use the </a:t>
            </a:r>
            <a:r>
              <a:rPr lang="fr-BE" sz="7200" i="0" dirty="0" err="1">
                <a:cs typeface="Arial" panose="020B0604020202020204" pitchFamily="34" charset="0"/>
              </a:rPr>
              <a:t>following</a:t>
            </a:r>
            <a:r>
              <a:rPr lang="fr-BE" sz="7200" i="0" dirty="0">
                <a:cs typeface="Arial" panose="020B0604020202020204" pitchFamily="34" charset="0"/>
              </a:rPr>
              <a:t> file </a:t>
            </a:r>
            <a:r>
              <a:rPr lang="fr-BE" sz="7200" i="0" dirty="0" err="1">
                <a:cs typeface="Arial" panose="020B0604020202020204" pitchFamily="34" charset="0"/>
              </a:rPr>
              <a:t>naming</a:t>
            </a:r>
            <a:r>
              <a:rPr lang="fr-BE" sz="7200" i="0" dirty="0">
                <a:cs typeface="Arial" panose="020B0604020202020204" pitchFamily="34" charset="0"/>
              </a:rPr>
              <a:t> convention. </a:t>
            </a:r>
            <a:endParaRPr lang="en-GB" sz="7200" i="0" dirty="0" smtClean="0"/>
          </a:p>
          <a:p>
            <a:pPr marL="0" lvl="0" indent="0">
              <a:lnSpc>
                <a:spcPct val="120000"/>
              </a:lnSpc>
              <a:buNone/>
            </a:pPr>
            <a:r>
              <a:rPr lang="en-GB" sz="7200" i="0" dirty="0"/>
              <a:t>	</a:t>
            </a:r>
            <a:r>
              <a:rPr lang="en-GB" sz="7200" i="0" dirty="0" smtClean="0"/>
              <a:t>name-of-the-</a:t>
            </a:r>
            <a:r>
              <a:rPr lang="en-GB" sz="7200" i="0" dirty="0" err="1" smtClean="0"/>
              <a:t>file_year_language.file</a:t>
            </a:r>
            <a:r>
              <a:rPr lang="en-GB" sz="7200" i="0" dirty="0" smtClean="0"/>
              <a:t>-</a:t>
            </a:r>
            <a:r>
              <a:rPr lang="en-GB" sz="7200" i="0" dirty="0" err="1" smtClean="0"/>
              <a:t>extention</a:t>
            </a:r>
            <a:endParaRPr lang="en-GB" sz="7200" i="0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GB" sz="7200" i="0" dirty="0" smtClean="0"/>
              <a:t>	</a:t>
            </a:r>
            <a:r>
              <a:rPr lang="en-GB" sz="7200" i="0" dirty="0">
                <a:cs typeface="Arial" panose="020B0604020202020204" pitchFamily="34" charset="0"/>
              </a:rPr>
              <a:t>name-of-the-</a:t>
            </a:r>
            <a:r>
              <a:rPr lang="en-GB" sz="7200" i="0" dirty="0" err="1">
                <a:cs typeface="Arial" panose="020B0604020202020204" pitchFamily="34" charset="0"/>
              </a:rPr>
              <a:t>file_monthyear_language.file</a:t>
            </a:r>
            <a:r>
              <a:rPr lang="en-GB" sz="7200" i="0" dirty="0">
                <a:cs typeface="Arial" panose="020B0604020202020204" pitchFamily="34" charset="0"/>
              </a:rPr>
              <a:t>-</a:t>
            </a:r>
            <a:r>
              <a:rPr lang="en-GB" sz="7200" i="0" dirty="0" err="1">
                <a:cs typeface="Arial" panose="020B0604020202020204" pitchFamily="34" charset="0"/>
              </a:rPr>
              <a:t>extention</a:t>
            </a:r>
            <a:endParaRPr lang="fr-BE" sz="7200" i="0" dirty="0"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BE" sz="6400" i="0" dirty="0" smtClean="0"/>
              <a:t>Examples:</a:t>
            </a:r>
            <a:endParaRPr lang="fr-BE" sz="6400" i="0" dirty="0"/>
          </a:p>
          <a:p>
            <a:pPr marL="0" lvl="0" indent="0">
              <a:lnSpc>
                <a:spcPct val="120000"/>
              </a:lnSpc>
              <a:buNone/>
            </a:pPr>
            <a:r>
              <a:rPr lang="fr-BE" sz="6400" i="0" dirty="0" smtClean="0"/>
              <a:t>	emi-annual-report_2018_en.pdf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r-BE" sz="6400" i="0" dirty="0" smtClean="0"/>
              <a:t>	eu-charter-fundamental-rights_082012_fr.pdf</a:t>
            </a:r>
            <a:endParaRPr lang="en-GB" sz="6400" i="0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663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2400" dirty="0" err="1" smtClean="0"/>
              <a:t>Getting</a:t>
            </a:r>
            <a:r>
              <a:rPr lang="fr-BE" sz="2400" dirty="0" smtClean="0"/>
              <a:t> </a:t>
            </a:r>
            <a:r>
              <a:rPr lang="fr-BE" sz="2400" dirty="0" err="1" smtClean="0"/>
              <a:t>started</a:t>
            </a:r>
            <a:r>
              <a:rPr lang="fr-BE" sz="2400" dirty="0" smtClean="0"/>
              <a:t>: how </a:t>
            </a:r>
            <a:r>
              <a:rPr lang="fr-BE" sz="2400" dirty="0"/>
              <a:t>to </a:t>
            </a:r>
            <a:r>
              <a:rPr lang="fr-BE" sz="2400" dirty="0" err="1"/>
              <a:t>name</a:t>
            </a:r>
            <a:r>
              <a:rPr lang="fr-BE" sz="2400" dirty="0"/>
              <a:t> </a:t>
            </a:r>
            <a:r>
              <a:rPr lang="fr-BE" sz="2400" dirty="0" err="1"/>
              <a:t>uploaded</a:t>
            </a:r>
            <a:r>
              <a:rPr lang="fr-BE" sz="2400" dirty="0"/>
              <a:t> files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060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625"/>
          </a:xfrm>
        </p:spPr>
        <p:txBody>
          <a:bodyPr/>
          <a:lstStyle/>
          <a:p>
            <a:r>
              <a:rPr lang="fr-BE" sz="2400" dirty="0" smtClean="0"/>
              <a:t>Log in to the CMS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337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i="0" dirty="0"/>
              <a:t>We’ll use the training environment which is a nearly identical simulation of the /info site.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i="0" dirty="0" smtClean="0"/>
              <a:t>If you’re already logged in, skip this step.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800" i="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800" i="0" dirty="0"/>
              <a:t>In your web </a:t>
            </a:r>
            <a:r>
              <a:rPr lang="en-GB" sz="1800" i="0" dirty="0" smtClean="0"/>
              <a:t>browser </a:t>
            </a:r>
            <a:endParaRPr lang="en-GB" sz="1800" i="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800" b="1" i="0" dirty="0"/>
              <a:t>Go to: </a:t>
            </a:r>
            <a:r>
              <a:rPr lang="en-GB" sz="1800" i="0" dirty="0" smtClean="0">
                <a:hlinkClick r:id="rId3"/>
              </a:rPr>
              <a:t>https</a:t>
            </a:r>
            <a:r>
              <a:rPr lang="en-GB" sz="1800" i="0" dirty="0">
                <a:hlinkClick r:id="rId3"/>
              </a:rPr>
              <a:t>://webgate.ec.europa.eu/multisite/info-training/ecas</a:t>
            </a:r>
            <a:endParaRPr lang="en-GB" sz="1800" i="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b="1" i="0" dirty="0"/>
              <a:t>Use your EU login password to login</a:t>
            </a:r>
            <a:r>
              <a:rPr lang="en-GB" sz="1800" i="0" dirty="0"/>
              <a:t>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621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208912" cy="1224136"/>
          </a:xfrm>
        </p:spPr>
        <p:txBody>
          <a:bodyPr/>
          <a:lstStyle/>
          <a:p>
            <a:r>
              <a:rPr lang="fr-BE" dirty="0" err="1" smtClean="0"/>
              <a:t>Upload</a:t>
            </a:r>
            <a:r>
              <a:rPr lang="fr-BE" dirty="0" smtClean="0"/>
              <a:t> a file</a:t>
            </a:r>
          </a:p>
          <a:p>
            <a:r>
              <a:rPr lang="fr-BE" dirty="0" smtClean="0"/>
              <a:t>Link to a document on </a:t>
            </a:r>
            <a:r>
              <a:rPr lang="fr-BE" dirty="0" err="1" smtClean="0"/>
              <a:t>another</a:t>
            </a:r>
            <a:r>
              <a:rPr lang="fr-BE" dirty="0" smtClean="0"/>
              <a:t> site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1127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1054"/>
            <a:ext cx="8229600" cy="936625"/>
          </a:xfrm>
        </p:spPr>
        <p:txBody>
          <a:bodyPr/>
          <a:lstStyle/>
          <a:p>
            <a:r>
              <a:rPr lang="fr-BE" sz="2400" dirty="0" err="1" smtClean="0"/>
              <a:t>Create</a:t>
            </a:r>
            <a:r>
              <a:rPr lang="fr-BE" sz="2400" dirty="0" smtClean="0"/>
              <a:t> a new file </a:t>
            </a:r>
            <a:r>
              <a:rPr lang="fr-BE" sz="2400" dirty="0" err="1" smtClean="0"/>
              <a:t>node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2776"/>
            <a:ext cx="8568183" cy="363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i="0" dirty="0" err="1" smtClean="0"/>
              <a:t>Whether</a:t>
            </a:r>
            <a:r>
              <a:rPr lang="fr-BE" sz="1800" i="0" dirty="0" smtClean="0"/>
              <a:t> you </a:t>
            </a:r>
            <a:r>
              <a:rPr lang="fr-BE" sz="1800" i="0" dirty="0" err="1" smtClean="0"/>
              <a:t>will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upload</a:t>
            </a:r>
            <a:r>
              <a:rPr lang="fr-BE" sz="1800" i="0" dirty="0" smtClean="0"/>
              <a:t> a </a:t>
            </a:r>
            <a:r>
              <a:rPr lang="fr-BE" sz="1800" i="0" dirty="0" err="1" smtClean="0"/>
              <a:t>file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be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hosted</a:t>
            </a:r>
            <a:r>
              <a:rPr lang="fr-BE" sz="1800" i="0" dirty="0" smtClean="0"/>
              <a:t> on the /info site, </a:t>
            </a:r>
          </a:p>
          <a:p>
            <a:pPr marL="0" indent="0">
              <a:buNone/>
            </a:pPr>
            <a:r>
              <a:rPr lang="fr-BE" sz="1800" i="0" dirty="0" smtClean="0"/>
              <a:t>or </a:t>
            </a:r>
            <a:r>
              <a:rPr lang="fr-BE" sz="1800" i="0" dirty="0" err="1" smtClean="0"/>
              <a:t>link</a:t>
            </a:r>
            <a:r>
              <a:rPr lang="fr-BE" sz="1800" i="0" dirty="0" smtClean="0"/>
              <a:t> to a file </a:t>
            </a:r>
            <a:r>
              <a:rPr lang="fr-BE" sz="1800" i="0" dirty="0" err="1" smtClean="0"/>
              <a:t>hosted</a:t>
            </a:r>
            <a:r>
              <a:rPr lang="fr-BE" sz="1800" i="0" dirty="0" smtClean="0"/>
              <a:t> on </a:t>
            </a:r>
            <a:r>
              <a:rPr lang="fr-BE" sz="1800" i="0" dirty="0" err="1" smtClean="0"/>
              <a:t>another</a:t>
            </a:r>
            <a:r>
              <a:rPr lang="fr-BE" sz="1800" i="0" dirty="0" smtClean="0"/>
              <a:t> site, the first </a:t>
            </a:r>
            <a:r>
              <a:rPr lang="fr-BE" sz="1800" i="0" dirty="0" err="1" smtClean="0"/>
              <a:t>step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is</a:t>
            </a:r>
            <a:r>
              <a:rPr lang="fr-BE" sz="1800" i="0" dirty="0" smtClean="0"/>
              <a:t> the </a:t>
            </a:r>
            <a:r>
              <a:rPr lang="fr-BE" sz="1800" i="0" dirty="0" err="1" smtClean="0"/>
              <a:t>same</a:t>
            </a:r>
            <a:r>
              <a:rPr lang="fr-BE" sz="1800" i="0" dirty="0" smtClean="0"/>
              <a:t>. </a:t>
            </a:r>
          </a:p>
          <a:p>
            <a:pPr marL="0" indent="0">
              <a:buNone/>
            </a:pPr>
            <a:endParaRPr lang="fr-BE" sz="1800" i="0" dirty="0"/>
          </a:p>
          <a:p>
            <a:pPr marL="0" indent="0">
              <a:buNone/>
            </a:pPr>
            <a:r>
              <a:rPr lang="fr-BE" sz="1800" i="0" dirty="0" smtClean="0"/>
              <a:t>Once </a:t>
            </a:r>
            <a:r>
              <a:rPr lang="fr-BE" sz="1800" i="0" dirty="0" err="1" smtClean="0"/>
              <a:t>you’re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logged</a:t>
            </a:r>
            <a:r>
              <a:rPr lang="fr-BE" sz="1800" i="0" dirty="0" smtClean="0"/>
              <a:t> in, go to </a:t>
            </a:r>
          </a:p>
          <a:p>
            <a:pPr marL="0" indent="0">
              <a:buNone/>
            </a:pPr>
            <a:r>
              <a:rPr lang="en-GB" sz="1600" i="0" dirty="0" smtClean="0">
                <a:hlinkClick r:id="rId3"/>
              </a:rPr>
              <a:t>https</a:t>
            </a:r>
            <a:r>
              <a:rPr lang="en-GB" sz="1600" i="0" dirty="0">
                <a:hlinkClick r:id="rId3"/>
              </a:rPr>
              <a:t>://webgate.ec.europa.eu/multisite/info-training</a:t>
            </a:r>
            <a:endParaRPr lang="fr-BE" sz="1600" i="0" dirty="0" smtClean="0"/>
          </a:p>
          <a:p>
            <a:pPr marL="0" indent="0">
              <a:buNone/>
            </a:pPr>
            <a:endParaRPr lang="fr-BE" sz="1800" i="0" dirty="0" smtClean="0"/>
          </a:p>
          <a:p>
            <a:pPr marL="0" indent="0">
              <a:buNone/>
            </a:pPr>
            <a:r>
              <a:rPr lang="fr-BE" sz="1800" i="0" dirty="0" smtClean="0"/>
              <a:t>On </a:t>
            </a:r>
            <a:r>
              <a:rPr lang="fr-BE" sz="1800" i="0" dirty="0"/>
              <a:t>the black </a:t>
            </a:r>
            <a:r>
              <a:rPr lang="fr-BE" sz="1800" i="0" dirty="0" err="1"/>
              <a:t>toolbar</a:t>
            </a:r>
            <a:r>
              <a:rPr lang="fr-BE" sz="1800" i="0" dirty="0"/>
              <a:t> on the top of the </a:t>
            </a:r>
            <a:r>
              <a:rPr lang="fr-BE" sz="1800" i="0" dirty="0" smtClean="0"/>
              <a:t>page </a:t>
            </a:r>
          </a:p>
          <a:p>
            <a:r>
              <a:rPr lang="fr-BE" sz="1800" i="0" dirty="0" err="1" smtClean="0"/>
              <a:t>hover</a:t>
            </a:r>
            <a:r>
              <a:rPr lang="fr-BE" sz="1800" i="0" dirty="0" smtClean="0"/>
              <a:t> on </a:t>
            </a:r>
            <a:r>
              <a:rPr lang="fr-BE" sz="1800" dirty="0" smtClean="0"/>
              <a:t>Content</a:t>
            </a:r>
          </a:p>
          <a:p>
            <a:r>
              <a:rPr lang="fr-BE" sz="1800" i="0" dirty="0" smtClean="0"/>
              <a:t>go </a:t>
            </a:r>
            <a:r>
              <a:rPr lang="fr-BE" sz="1800" i="0" dirty="0"/>
              <a:t>to </a:t>
            </a:r>
            <a:r>
              <a:rPr lang="fr-BE" sz="1800" dirty="0" err="1"/>
              <a:t>Add</a:t>
            </a:r>
            <a:r>
              <a:rPr lang="fr-BE" sz="1800" dirty="0"/>
              <a:t> content </a:t>
            </a:r>
            <a:endParaRPr lang="fr-BE" sz="1800" dirty="0" smtClean="0"/>
          </a:p>
          <a:p>
            <a:r>
              <a:rPr lang="fr-BE" sz="1800" i="0" dirty="0" smtClean="0"/>
              <a:t>select </a:t>
            </a:r>
            <a:r>
              <a:rPr lang="fr-BE" sz="1800" dirty="0"/>
              <a:t>File</a:t>
            </a:r>
          </a:p>
          <a:p>
            <a:endParaRPr lang="en-GB" sz="24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4159" r="1877" b="6564"/>
          <a:stretch/>
        </p:blipFill>
        <p:spPr bwMode="auto">
          <a:xfrm>
            <a:off x="4572000" y="3703060"/>
            <a:ext cx="4331204" cy="3038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2211</Words>
  <Application>Microsoft Office PowerPoint</Application>
  <PresentationFormat>On-screen Show (4:3)</PresentationFormat>
  <Paragraphs>291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Verdana</vt:lpstr>
      <vt:lpstr>Wingdings</vt:lpstr>
      <vt:lpstr>Default Design</vt:lpstr>
      <vt:lpstr>PowerPoint Presentation</vt:lpstr>
      <vt:lpstr>How to use the file content type in the /info site</vt:lpstr>
      <vt:lpstr>When to use the file content type </vt:lpstr>
      <vt:lpstr>Front end display of files</vt:lpstr>
      <vt:lpstr>Before we begin – download test files</vt:lpstr>
      <vt:lpstr>PowerPoint Presentation</vt:lpstr>
      <vt:lpstr>Log in to the CMS</vt:lpstr>
      <vt:lpstr>PowerPoint Presentation</vt:lpstr>
      <vt:lpstr>Create a new file node</vt:lpstr>
      <vt:lpstr>Give the file node a title</vt:lpstr>
      <vt:lpstr>PowerPoint Presentation</vt:lpstr>
      <vt:lpstr>Scenario 1: Upload a file to the site</vt:lpstr>
      <vt:lpstr>Groups audience</vt:lpstr>
      <vt:lpstr>Save as needs review</vt:lpstr>
      <vt:lpstr>Scenario 2: link to a document on another site, including Regdoc and EUR-Lex</vt:lpstr>
      <vt:lpstr>Scenario 2 : Unique identifier  </vt:lpstr>
      <vt:lpstr>Groups audience</vt:lpstr>
      <vt:lpstr>Save as Needs review: 2 possible outcomes</vt:lpstr>
      <vt:lpstr>PowerPoint Presentation</vt:lpstr>
      <vt:lpstr>PowerPoint Presentation</vt:lpstr>
      <vt:lpstr>Find the file you want to update</vt:lpstr>
      <vt:lpstr>Edit (don’t remove)</vt:lpstr>
      <vt:lpstr>Upload the new version</vt:lpstr>
      <vt:lpstr>PowerPoint Presentation</vt:lpstr>
      <vt:lpstr>Translate tab</vt:lpstr>
      <vt:lpstr>Partially translated interface of the CMS</vt:lpstr>
      <vt:lpstr>Upload the new language version</vt:lpstr>
      <vt:lpstr>Available languages are displayed</vt:lpstr>
      <vt:lpstr>That’s it!</vt:lpstr>
      <vt:lpstr>file content type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CAREW Joseph (COMM-EXT)</dc:creator>
  <cp:lastModifiedBy>CAREW Joseph (COMM-EXT)</cp:lastModifiedBy>
  <cp:revision>86</cp:revision>
  <cp:lastPrinted>2019-02-15T13:46:44Z</cp:lastPrinted>
  <dcterms:created xsi:type="dcterms:W3CDTF">2019-02-14T13:03:20Z</dcterms:created>
  <dcterms:modified xsi:type="dcterms:W3CDTF">2019-07-16T12:49:09Z</dcterms:modified>
</cp:coreProperties>
</file>